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74"/>
  </p:notesMasterIdLst>
  <p:handoutMasterIdLst>
    <p:handoutMasterId r:id="rId75"/>
  </p:handoutMasterIdLst>
  <p:sldIdLst>
    <p:sldId id="256" r:id="rId2"/>
    <p:sldId id="315" r:id="rId3"/>
    <p:sldId id="258" r:id="rId4"/>
    <p:sldId id="257" r:id="rId5"/>
    <p:sldId id="259" r:id="rId6"/>
    <p:sldId id="260" r:id="rId7"/>
    <p:sldId id="262" r:id="rId8"/>
    <p:sldId id="316" r:id="rId9"/>
    <p:sldId id="263" r:id="rId10"/>
    <p:sldId id="269" r:id="rId11"/>
    <p:sldId id="264" r:id="rId12"/>
    <p:sldId id="265" r:id="rId13"/>
    <p:sldId id="266" r:id="rId14"/>
    <p:sldId id="302" r:id="rId15"/>
    <p:sldId id="348" r:id="rId16"/>
    <p:sldId id="399" r:id="rId17"/>
    <p:sldId id="377" r:id="rId18"/>
    <p:sldId id="273" r:id="rId19"/>
    <p:sldId id="297" r:id="rId20"/>
    <p:sldId id="275" r:id="rId21"/>
    <p:sldId id="276" r:id="rId22"/>
    <p:sldId id="277" r:id="rId23"/>
    <p:sldId id="278" r:id="rId24"/>
    <p:sldId id="280" r:id="rId25"/>
    <p:sldId id="394" r:id="rId26"/>
    <p:sldId id="299" r:id="rId27"/>
    <p:sldId id="282" r:id="rId28"/>
    <p:sldId id="281" r:id="rId29"/>
    <p:sldId id="328" r:id="rId30"/>
    <p:sldId id="283" r:id="rId31"/>
    <p:sldId id="284" r:id="rId32"/>
    <p:sldId id="285" r:id="rId33"/>
    <p:sldId id="286" r:id="rId34"/>
    <p:sldId id="379" r:id="rId35"/>
    <p:sldId id="380" r:id="rId36"/>
    <p:sldId id="382" r:id="rId37"/>
    <p:sldId id="383" r:id="rId38"/>
    <p:sldId id="395" r:id="rId39"/>
    <p:sldId id="384" r:id="rId40"/>
    <p:sldId id="385" r:id="rId41"/>
    <p:sldId id="386" r:id="rId42"/>
    <p:sldId id="387" r:id="rId43"/>
    <p:sldId id="396" r:id="rId44"/>
    <p:sldId id="397" r:id="rId45"/>
    <p:sldId id="398" r:id="rId46"/>
    <p:sldId id="288" r:id="rId47"/>
    <p:sldId id="317" r:id="rId48"/>
    <p:sldId id="318" r:id="rId49"/>
    <p:sldId id="319" r:id="rId50"/>
    <p:sldId id="378" r:id="rId51"/>
    <p:sldId id="389" r:id="rId52"/>
    <p:sldId id="391" r:id="rId53"/>
    <p:sldId id="392" r:id="rId54"/>
    <p:sldId id="289" r:id="rId55"/>
    <p:sldId id="350" r:id="rId56"/>
    <p:sldId id="351" r:id="rId57"/>
    <p:sldId id="352" r:id="rId58"/>
    <p:sldId id="353" r:id="rId59"/>
    <p:sldId id="354" r:id="rId60"/>
    <p:sldId id="355" r:id="rId61"/>
    <p:sldId id="356" r:id="rId62"/>
    <p:sldId id="358" r:id="rId63"/>
    <p:sldId id="359" r:id="rId64"/>
    <p:sldId id="365" r:id="rId65"/>
    <p:sldId id="290" r:id="rId66"/>
    <p:sldId id="300" r:id="rId67"/>
    <p:sldId id="298" r:id="rId68"/>
    <p:sldId id="287" r:id="rId69"/>
    <p:sldId id="375" r:id="rId70"/>
    <p:sldId id="361" r:id="rId71"/>
    <p:sldId id="362" r:id="rId72"/>
    <p:sldId id="374" r:id="rId73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89704" autoAdjust="0"/>
  </p:normalViewPr>
  <p:slideViewPr>
    <p:cSldViewPr>
      <p:cViewPr varScale="1">
        <p:scale>
          <a:sx n="65" d="100"/>
          <a:sy n="65" d="100"/>
        </p:scale>
        <p:origin x="-155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BB024E-C4CF-4075-BFEB-45471A524942}" type="doc">
      <dgm:prSet loTypeId="urn:microsoft.com/office/officeart/2005/8/layout/vList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97B7AC6-5C45-4522-BDC2-5F09E831CFE6}">
      <dgm:prSet phldrT="[Текст]"/>
      <dgm:spPr/>
      <dgm:t>
        <a:bodyPr/>
        <a:lstStyle/>
        <a:p>
          <a:r>
            <a:rPr lang="ru-RU" dirty="0" smtClean="0"/>
            <a:t>Число обучающихся по имеющим государственную аккредитацию образовательным программам среднего профессионального и высшего образования за счет бюджетных ассигнований определяется на основе контрольных цифр приема (КЦП) на обучение по профессиям, специальностям и направлениям подготовки</a:t>
          </a:r>
          <a:endParaRPr lang="ru-RU" dirty="0"/>
        </a:p>
      </dgm:t>
    </dgm:pt>
    <dgm:pt modelId="{25C4DF5B-DFCE-4B04-9E4C-0ED8A6588F9F}" type="parTrans" cxnId="{C1B2D370-304D-4E4F-B10A-7BB3BC1CF20C}">
      <dgm:prSet/>
      <dgm:spPr/>
      <dgm:t>
        <a:bodyPr/>
        <a:lstStyle/>
        <a:p>
          <a:endParaRPr lang="ru-RU"/>
        </a:p>
      </dgm:t>
    </dgm:pt>
    <dgm:pt modelId="{DFE4A8FF-5AE5-41B4-AB81-13C03F0638CB}" type="sibTrans" cxnId="{C1B2D370-304D-4E4F-B10A-7BB3BC1CF20C}">
      <dgm:prSet/>
      <dgm:spPr/>
      <dgm:t>
        <a:bodyPr/>
        <a:lstStyle/>
        <a:p>
          <a:endParaRPr lang="ru-RU"/>
        </a:p>
      </dgm:t>
    </dgm:pt>
    <dgm:pt modelId="{3E3DA902-4AEE-4D7A-B280-75E39DDD23AA}">
      <dgm:prSet phldrT="[Текст]"/>
      <dgm:spPr/>
      <dgm:t>
        <a:bodyPr/>
        <a:lstStyle/>
        <a:p>
          <a:r>
            <a:rPr lang="ru-RU" dirty="0" smtClean="0"/>
            <a:t>Контрольные цифры приема распределяются по результатам публичного конкурса и устанавливаются организациям, осуществляющим образовательную деятельность по имеющим государственную аккредитацию образовательным программам среднего профессионального и высшего образования (вне зависимости от формы собственности)</a:t>
          </a:r>
          <a:endParaRPr lang="ru-RU" dirty="0"/>
        </a:p>
      </dgm:t>
    </dgm:pt>
    <dgm:pt modelId="{21801727-584D-4482-BAAD-D475182DFD2F}" type="parTrans" cxnId="{36ABFF3C-95A8-4DFE-A015-90E833A2017B}">
      <dgm:prSet/>
      <dgm:spPr/>
      <dgm:t>
        <a:bodyPr/>
        <a:lstStyle/>
        <a:p>
          <a:endParaRPr lang="ru-RU"/>
        </a:p>
      </dgm:t>
    </dgm:pt>
    <dgm:pt modelId="{C0520703-5832-4E0E-9430-EED608218B98}" type="sibTrans" cxnId="{36ABFF3C-95A8-4DFE-A015-90E833A2017B}">
      <dgm:prSet/>
      <dgm:spPr/>
      <dgm:t>
        <a:bodyPr/>
        <a:lstStyle/>
        <a:p>
          <a:endParaRPr lang="ru-RU"/>
        </a:p>
      </dgm:t>
    </dgm:pt>
    <dgm:pt modelId="{089DADB1-E9B8-418A-936B-69E27C71D61C}" type="pres">
      <dgm:prSet presAssocID="{D9BB024E-C4CF-4075-BFEB-45471A52494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43A9EC-1001-478B-8BBD-EFBD22595919}" type="pres">
      <dgm:prSet presAssocID="{B97B7AC6-5C45-4522-BDC2-5F09E831CFE6}" presName="parentText" presStyleLbl="node1" presStyleIdx="0" presStyleCnt="2" custScaleY="511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4ED785-802C-4C8D-833F-62145C4552CC}" type="pres">
      <dgm:prSet presAssocID="{DFE4A8FF-5AE5-41B4-AB81-13C03F0638CB}" presName="spacer" presStyleCnt="0"/>
      <dgm:spPr/>
    </dgm:pt>
    <dgm:pt modelId="{68737C79-ABA6-41DF-A738-53EABA874C90}" type="pres">
      <dgm:prSet presAssocID="{3E3DA902-4AEE-4D7A-B280-75E39DDD23AA}" presName="parentText" presStyleLbl="node1" presStyleIdx="1" presStyleCnt="2" custScaleY="529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B2D370-304D-4E4F-B10A-7BB3BC1CF20C}" srcId="{D9BB024E-C4CF-4075-BFEB-45471A524942}" destId="{B97B7AC6-5C45-4522-BDC2-5F09E831CFE6}" srcOrd="0" destOrd="0" parTransId="{25C4DF5B-DFCE-4B04-9E4C-0ED8A6588F9F}" sibTransId="{DFE4A8FF-5AE5-41B4-AB81-13C03F0638CB}"/>
    <dgm:cxn modelId="{BDA0AA10-2430-4FF4-A20E-731ECE69208A}" type="presOf" srcId="{B97B7AC6-5C45-4522-BDC2-5F09E831CFE6}" destId="{D143A9EC-1001-478B-8BBD-EFBD22595919}" srcOrd="0" destOrd="0" presId="urn:microsoft.com/office/officeart/2005/8/layout/vList2"/>
    <dgm:cxn modelId="{4D7F2E85-54BF-48FB-B778-33BAFA2FF72F}" type="presOf" srcId="{3E3DA902-4AEE-4D7A-B280-75E39DDD23AA}" destId="{68737C79-ABA6-41DF-A738-53EABA874C90}" srcOrd="0" destOrd="0" presId="urn:microsoft.com/office/officeart/2005/8/layout/vList2"/>
    <dgm:cxn modelId="{EA5F16AC-9128-45B3-885F-B01A93186E0B}" type="presOf" srcId="{D9BB024E-C4CF-4075-BFEB-45471A524942}" destId="{089DADB1-E9B8-418A-936B-69E27C71D61C}" srcOrd="0" destOrd="0" presId="urn:microsoft.com/office/officeart/2005/8/layout/vList2"/>
    <dgm:cxn modelId="{36ABFF3C-95A8-4DFE-A015-90E833A2017B}" srcId="{D9BB024E-C4CF-4075-BFEB-45471A524942}" destId="{3E3DA902-4AEE-4D7A-B280-75E39DDD23AA}" srcOrd="1" destOrd="0" parTransId="{21801727-584D-4482-BAAD-D475182DFD2F}" sibTransId="{C0520703-5832-4E0E-9430-EED608218B98}"/>
    <dgm:cxn modelId="{86741AEF-1788-49B3-BE6A-5B7450F1B2E5}" type="presParOf" srcId="{089DADB1-E9B8-418A-936B-69E27C71D61C}" destId="{D143A9EC-1001-478B-8BBD-EFBD22595919}" srcOrd="0" destOrd="0" presId="urn:microsoft.com/office/officeart/2005/8/layout/vList2"/>
    <dgm:cxn modelId="{53C90476-B579-4972-84B6-112614DB9062}" type="presParOf" srcId="{089DADB1-E9B8-418A-936B-69E27C71D61C}" destId="{EB4ED785-802C-4C8D-833F-62145C4552CC}" srcOrd="1" destOrd="0" presId="urn:microsoft.com/office/officeart/2005/8/layout/vList2"/>
    <dgm:cxn modelId="{B733C6CE-116D-4759-961F-9FA5E8E0D7F1}" type="presParOf" srcId="{089DADB1-E9B8-418A-936B-69E27C71D61C}" destId="{68737C79-ABA6-41DF-A738-53EABA874C9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A97D2-09A6-48DA-90EF-9DB8A98F881C}" type="doc">
      <dgm:prSet loTypeId="urn:microsoft.com/office/officeart/2005/8/layout/hierarchy3" loCatId="hierarchy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F75FB2A-02D2-4607-8ED1-EBE52995C6EA}">
      <dgm:prSet phldrT="[Текст]"/>
      <dgm:spPr/>
      <dgm:t>
        <a:bodyPr/>
        <a:lstStyle/>
        <a:p>
          <a:pPr algn="l"/>
          <a:r>
            <a:rPr lang="ru-RU" dirty="0" smtClean="0"/>
            <a:t>Порядок установления КЦП утверждается:</a:t>
          </a:r>
          <a:endParaRPr lang="ru-RU" dirty="0"/>
        </a:p>
      </dgm:t>
    </dgm:pt>
    <dgm:pt modelId="{FB983D24-29D7-4D27-9DDE-6095784118FE}" type="parTrans" cxnId="{F35769BB-9C54-463B-A991-3EF73B94D71C}">
      <dgm:prSet/>
      <dgm:spPr/>
      <dgm:t>
        <a:bodyPr/>
        <a:lstStyle/>
        <a:p>
          <a:endParaRPr lang="ru-RU"/>
        </a:p>
      </dgm:t>
    </dgm:pt>
    <dgm:pt modelId="{8346D229-64D9-4A12-9B8B-AA654D8AB625}" type="sibTrans" cxnId="{F35769BB-9C54-463B-A991-3EF73B94D71C}">
      <dgm:prSet/>
      <dgm:spPr/>
      <dgm:t>
        <a:bodyPr/>
        <a:lstStyle/>
        <a:p>
          <a:endParaRPr lang="ru-RU"/>
        </a:p>
      </dgm:t>
    </dgm:pt>
    <dgm:pt modelId="{1046314C-1C73-4BB0-A1DD-8646E3C76063}">
      <dgm:prSet phldrT="[Текст]"/>
      <dgm:spPr/>
      <dgm:t>
        <a:bodyPr/>
        <a:lstStyle/>
        <a:p>
          <a:pPr algn="l"/>
          <a:r>
            <a:rPr lang="ru-RU" dirty="0" smtClean="0"/>
            <a:t>Правительством РФ за счет бюджетных ассигнований федерального бюджета</a:t>
          </a:r>
          <a:endParaRPr lang="ru-RU" dirty="0"/>
        </a:p>
      </dgm:t>
    </dgm:pt>
    <dgm:pt modelId="{8A289359-06AC-4D11-9D91-35F5DA7DB9CD}" type="parTrans" cxnId="{601DF1CA-9860-4A8E-919F-C18EED65E2A3}">
      <dgm:prSet/>
      <dgm:spPr/>
      <dgm:t>
        <a:bodyPr/>
        <a:lstStyle/>
        <a:p>
          <a:endParaRPr lang="ru-RU"/>
        </a:p>
      </dgm:t>
    </dgm:pt>
    <dgm:pt modelId="{0AC6A05C-AB3B-49AB-B609-FCE148667D47}" type="sibTrans" cxnId="{601DF1CA-9860-4A8E-919F-C18EED65E2A3}">
      <dgm:prSet/>
      <dgm:spPr/>
      <dgm:t>
        <a:bodyPr/>
        <a:lstStyle/>
        <a:p>
          <a:endParaRPr lang="ru-RU"/>
        </a:p>
      </dgm:t>
    </dgm:pt>
    <dgm:pt modelId="{86A575F1-202F-4A7F-9FAB-AA2171E5F1BA}">
      <dgm:prSet phldrT="[Текст]"/>
      <dgm:spPr/>
      <dgm:t>
        <a:bodyPr/>
        <a:lstStyle/>
        <a:p>
          <a:pPr algn="l"/>
          <a:r>
            <a:rPr lang="ru-RU" dirty="0" smtClean="0"/>
            <a:t>Органами исполнительной власти субъектов РФ за счет бюджетных ассигнований бюджетов субъектов РФ</a:t>
          </a:r>
          <a:endParaRPr lang="ru-RU" dirty="0"/>
        </a:p>
      </dgm:t>
    </dgm:pt>
    <dgm:pt modelId="{5F1B710D-F7A1-4F85-8568-4F6105BD16C4}" type="parTrans" cxnId="{68765B1D-BFAE-44E8-A008-654C01AABACD}">
      <dgm:prSet/>
      <dgm:spPr/>
      <dgm:t>
        <a:bodyPr/>
        <a:lstStyle/>
        <a:p>
          <a:endParaRPr lang="ru-RU"/>
        </a:p>
      </dgm:t>
    </dgm:pt>
    <dgm:pt modelId="{47BD48D3-E3AA-4060-B081-C1452B403257}" type="sibTrans" cxnId="{68765B1D-BFAE-44E8-A008-654C01AABACD}">
      <dgm:prSet/>
      <dgm:spPr/>
      <dgm:t>
        <a:bodyPr/>
        <a:lstStyle/>
        <a:p>
          <a:endParaRPr lang="ru-RU"/>
        </a:p>
      </dgm:t>
    </dgm:pt>
    <dgm:pt modelId="{37984873-1255-44A7-9BB5-E9BAB00EACE9}">
      <dgm:prSet/>
      <dgm:spPr/>
      <dgm:t>
        <a:bodyPr/>
        <a:lstStyle/>
        <a:p>
          <a:pPr algn="l"/>
          <a:r>
            <a:rPr lang="ru-RU" dirty="0" smtClean="0"/>
            <a:t>Органами местного самоуправления за счет бюджетных ассигнований местных бюджетов</a:t>
          </a:r>
          <a:endParaRPr lang="ru-RU" dirty="0"/>
        </a:p>
      </dgm:t>
    </dgm:pt>
    <dgm:pt modelId="{06C57175-707B-46A1-902D-51E496FCA83B}" type="parTrans" cxnId="{26E525B6-8C32-4287-9DE4-8E49C96A107D}">
      <dgm:prSet/>
      <dgm:spPr/>
      <dgm:t>
        <a:bodyPr/>
        <a:lstStyle/>
        <a:p>
          <a:endParaRPr lang="ru-RU"/>
        </a:p>
      </dgm:t>
    </dgm:pt>
    <dgm:pt modelId="{D4132194-DDD5-41D8-BF99-BD288631BA2A}" type="sibTrans" cxnId="{26E525B6-8C32-4287-9DE4-8E49C96A107D}">
      <dgm:prSet/>
      <dgm:spPr/>
      <dgm:t>
        <a:bodyPr/>
        <a:lstStyle/>
        <a:p>
          <a:endParaRPr lang="ru-RU"/>
        </a:p>
      </dgm:t>
    </dgm:pt>
    <dgm:pt modelId="{01DB69E9-1EE8-4921-847A-AAAD06F6FFF0}" type="pres">
      <dgm:prSet presAssocID="{A97A97D2-09A6-48DA-90EF-9DB8A98F881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8F8444-DEA1-4A42-AA28-009A849BC9DB}" type="pres">
      <dgm:prSet presAssocID="{9F75FB2A-02D2-4607-8ED1-EBE52995C6EA}" presName="root" presStyleCnt="0"/>
      <dgm:spPr/>
    </dgm:pt>
    <dgm:pt modelId="{85F30D15-FBCB-432A-A9A6-11B14AF6C9F9}" type="pres">
      <dgm:prSet presAssocID="{9F75FB2A-02D2-4607-8ED1-EBE52995C6EA}" presName="rootComposite" presStyleCnt="0"/>
      <dgm:spPr/>
    </dgm:pt>
    <dgm:pt modelId="{B2CA3217-48B3-4E80-B1FA-288DCFCC379E}" type="pres">
      <dgm:prSet presAssocID="{9F75FB2A-02D2-4607-8ED1-EBE52995C6EA}" presName="rootText" presStyleLbl="node1" presStyleIdx="0" presStyleCnt="1" custScaleX="551090" custScaleY="119162" custLinFactX="-100000" custLinFactNeighborX="-115919" custLinFactNeighborY="-60"/>
      <dgm:spPr/>
      <dgm:t>
        <a:bodyPr/>
        <a:lstStyle/>
        <a:p>
          <a:endParaRPr lang="ru-RU"/>
        </a:p>
      </dgm:t>
    </dgm:pt>
    <dgm:pt modelId="{A979E320-5036-4D32-990C-6B31027AD4BC}" type="pres">
      <dgm:prSet presAssocID="{9F75FB2A-02D2-4607-8ED1-EBE52995C6EA}" presName="rootConnector" presStyleLbl="node1" presStyleIdx="0" presStyleCnt="1"/>
      <dgm:spPr/>
      <dgm:t>
        <a:bodyPr/>
        <a:lstStyle/>
        <a:p>
          <a:endParaRPr lang="ru-RU"/>
        </a:p>
      </dgm:t>
    </dgm:pt>
    <dgm:pt modelId="{86E03C25-745A-43DE-8E6B-926A294F6CE7}" type="pres">
      <dgm:prSet presAssocID="{9F75FB2A-02D2-4607-8ED1-EBE52995C6EA}" presName="childShape" presStyleCnt="0"/>
      <dgm:spPr/>
    </dgm:pt>
    <dgm:pt modelId="{D1E76F88-04B9-40B0-B77D-845A4102959C}" type="pres">
      <dgm:prSet presAssocID="{8A289359-06AC-4D11-9D91-35F5DA7DB9C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41AF28F1-8DB9-4346-AFF2-34D89215E03F}" type="pres">
      <dgm:prSet presAssocID="{1046314C-1C73-4BB0-A1DD-8646E3C76063}" presName="childText" presStyleLbl="bgAcc1" presStyleIdx="0" presStyleCnt="3" custScaleX="970829" custLinFactNeighborX="-6141" custLinFactNeighborY="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A23FB-6A4A-4FAD-9C3C-99FAA0ABD8C0}" type="pres">
      <dgm:prSet presAssocID="{5F1B710D-F7A1-4F85-8568-4F6105BD16C4}" presName="Name13" presStyleLbl="parChTrans1D2" presStyleIdx="1" presStyleCnt="3"/>
      <dgm:spPr/>
      <dgm:t>
        <a:bodyPr/>
        <a:lstStyle/>
        <a:p>
          <a:endParaRPr lang="ru-RU"/>
        </a:p>
      </dgm:t>
    </dgm:pt>
    <dgm:pt modelId="{8E889EE1-E1ED-48C7-A133-73666C9E4A34}" type="pres">
      <dgm:prSet presAssocID="{86A575F1-202F-4A7F-9FAB-AA2171E5F1BA}" presName="childText" presStyleLbl="bgAcc1" presStyleIdx="1" presStyleCnt="3" custScaleX="973000" custLinFactNeighborX="-4328" custLinFactNeighborY="-7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CF1777-C1FF-42B0-9FA1-42938333E901}" type="pres">
      <dgm:prSet presAssocID="{06C57175-707B-46A1-902D-51E496FCA83B}" presName="Name13" presStyleLbl="parChTrans1D2" presStyleIdx="2" presStyleCnt="3"/>
      <dgm:spPr/>
      <dgm:t>
        <a:bodyPr/>
        <a:lstStyle/>
        <a:p>
          <a:endParaRPr lang="ru-RU"/>
        </a:p>
      </dgm:t>
    </dgm:pt>
    <dgm:pt modelId="{43BABD1A-7068-41E1-AE35-71C0309E1E96}" type="pres">
      <dgm:prSet presAssocID="{37984873-1255-44A7-9BB5-E9BAB00EACE9}" presName="childText" presStyleLbl="bgAcc1" presStyleIdx="2" presStyleCnt="3" custScaleX="971186" custLinFactNeighborX="-4328" custLinFactNeighborY="-12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5769BB-9C54-463B-A991-3EF73B94D71C}" srcId="{A97A97D2-09A6-48DA-90EF-9DB8A98F881C}" destId="{9F75FB2A-02D2-4607-8ED1-EBE52995C6EA}" srcOrd="0" destOrd="0" parTransId="{FB983D24-29D7-4D27-9DDE-6095784118FE}" sibTransId="{8346D229-64D9-4A12-9B8B-AA654D8AB625}"/>
    <dgm:cxn modelId="{D1A8C54E-FE45-4533-8875-A486513774E2}" type="presOf" srcId="{37984873-1255-44A7-9BB5-E9BAB00EACE9}" destId="{43BABD1A-7068-41E1-AE35-71C0309E1E96}" srcOrd="0" destOrd="0" presId="urn:microsoft.com/office/officeart/2005/8/layout/hierarchy3"/>
    <dgm:cxn modelId="{601DF1CA-9860-4A8E-919F-C18EED65E2A3}" srcId="{9F75FB2A-02D2-4607-8ED1-EBE52995C6EA}" destId="{1046314C-1C73-4BB0-A1DD-8646E3C76063}" srcOrd="0" destOrd="0" parTransId="{8A289359-06AC-4D11-9D91-35F5DA7DB9CD}" sibTransId="{0AC6A05C-AB3B-49AB-B609-FCE148667D47}"/>
    <dgm:cxn modelId="{DC856C59-6494-4C24-A57C-3BB6CF683AD6}" type="presOf" srcId="{5F1B710D-F7A1-4F85-8568-4F6105BD16C4}" destId="{45FA23FB-6A4A-4FAD-9C3C-99FAA0ABD8C0}" srcOrd="0" destOrd="0" presId="urn:microsoft.com/office/officeart/2005/8/layout/hierarchy3"/>
    <dgm:cxn modelId="{68765B1D-BFAE-44E8-A008-654C01AABACD}" srcId="{9F75FB2A-02D2-4607-8ED1-EBE52995C6EA}" destId="{86A575F1-202F-4A7F-9FAB-AA2171E5F1BA}" srcOrd="1" destOrd="0" parTransId="{5F1B710D-F7A1-4F85-8568-4F6105BD16C4}" sibTransId="{47BD48D3-E3AA-4060-B081-C1452B403257}"/>
    <dgm:cxn modelId="{F7220EEE-6F5D-4841-B22F-D821926A0015}" type="presOf" srcId="{1046314C-1C73-4BB0-A1DD-8646E3C76063}" destId="{41AF28F1-8DB9-4346-AFF2-34D89215E03F}" srcOrd="0" destOrd="0" presId="urn:microsoft.com/office/officeart/2005/8/layout/hierarchy3"/>
    <dgm:cxn modelId="{A2676753-9F70-4AB5-AD7D-00D403985603}" type="presOf" srcId="{9F75FB2A-02D2-4607-8ED1-EBE52995C6EA}" destId="{B2CA3217-48B3-4E80-B1FA-288DCFCC379E}" srcOrd="0" destOrd="0" presId="urn:microsoft.com/office/officeart/2005/8/layout/hierarchy3"/>
    <dgm:cxn modelId="{F26CCA72-182A-44E0-993E-F2CF863B0CFE}" type="presOf" srcId="{8A289359-06AC-4D11-9D91-35F5DA7DB9CD}" destId="{D1E76F88-04B9-40B0-B77D-845A4102959C}" srcOrd="0" destOrd="0" presId="urn:microsoft.com/office/officeart/2005/8/layout/hierarchy3"/>
    <dgm:cxn modelId="{B9544BB7-AD27-448C-9471-7E588E8C61BB}" type="presOf" srcId="{9F75FB2A-02D2-4607-8ED1-EBE52995C6EA}" destId="{A979E320-5036-4D32-990C-6B31027AD4BC}" srcOrd="1" destOrd="0" presId="urn:microsoft.com/office/officeart/2005/8/layout/hierarchy3"/>
    <dgm:cxn modelId="{0CD3D4AC-73CA-48FA-91B0-EFE4C2C7F403}" type="presOf" srcId="{A97A97D2-09A6-48DA-90EF-9DB8A98F881C}" destId="{01DB69E9-1EE8-4921-847A-AAAD06F6FFF0}" srcOrd="0" destOrd="0" presId="urn:microsoft.com/office/officeart/2005/8/layout/hierarchy3"/>
    <dgm:cxn modelId="{941AB3DC-5005-4118-9EB0-512FE9F7C307}" type="presOf" srcId="{86A575F1-202F-4A7F-9FAB-AA2171E5F1BA}" destId="{8E889EE1-E1ED-48C7-A133-73666C9E4A34}" srcOrd="0" destOrd="0" presId="urn:microsoft.com/office/officeart/2005/8/layout/hierarchy3"/>
    <dgm:cxn modelId="{C16735FF-ACF4-4A62-9759-F79635386288}" type="presOf" srcId="{06C57175-707B-46A1-902D-51E496FCA83B}" destId="{ADCF1777-C1FF-42B0-9FA1-42938333E901}" srcOrd="0" destOrd="0" presId="urn:microsoft.com/office/officeart/2005/8/layout/hierarchy3"/>
    <dgm:cxn modelId="{26E525B6-8C32-4287-9DE4-8E49C96A107D}" srcId="{9F75FB2A-02D2-4607-8ED1-EBE52995C6EA}" destId="{37984873-1255-44A7-9BB5-E9BAB00EACE9}" srcOrd="2" destOrd="0" parTransId="{06C57175-707B-46A1-902D-51E496FCA83B}" sibTransId="{D4132194-DDD5-41D8-BF99-BD288631BA2A}"/>
    <dgm:cxn modelId="{952B2928-C1C4-48EA-8510-19BB432E215B}" type="presParOf" srcId="{01DB69E9-1EE8-4921-847A-AAAD06F6FFF0}" destId="{D48F8444-DEA1-4A42-AA28-009A849BC9DB}" srcOrd="0" destOrd="0" presId="urn:microsoft.com/office/officeart/2005/8/layout/hierarchy3"/>
    <dgm:cxn modelId="{DD06CA06-7377-4EA1-9B62-55748E72C1DB}" type="presParOf" srcId="{D48F8444-DEA1-4A42-AA28-009A849BC9DB}" destId="{85F30D15-FBCB-432A-A9A6-11B14AF6C9F9}" srcOrd="0" destOrd="0" presId="urn:microsoft.com/office/officeart/2005/8/layout/hierarchy3"/>
    <dgm:cxn modelId="{80E95284-78F8-416E-B33D-EB6656D84279}" type="presParOf" srcId="{85F30D15-FBCB-432A-A9A6-11B14AF6C9F9}" destId="{B2CA3217-48B3-4E80-B1FA-288DCFCC379E}" srcOrd="0" destOrd="0" presId="urn:microsoft.com/office/officeart/2005/8/layout/hierarchy3"/>
    <dgm:cxn modelId="{7239BE51-E2C0-4C92-A1AB-CE1105A5D3F7}" type="presParOf" srcId="{85F30D15-FBCB-432A-A9A6-11B14AF6C9F9}" destId="{A979E320-5036-4D32-990C-6B31027AD4BC}" srcOrd="1" destOrd="0" presId="urn:microsoft.com/office/officeart/2005/8/layout/hierarchy3"/>
    <dgm:cxn modelId="{CE9DAAA7-FBC0-466B-AE20-B4CD4593D15B}" type="presParOf" srcId="{D48F8444-DEA1-4A42-AA28-009A849BC9DB}" destId="{86E03C25-745A-43DE-8E6B-926A294F6CE7}" srcOrd="1" destOrd="0" presId="urn:microsoft.com/office/officeart/2005/8/layout/hierarchy3"/>
    <dgm:cxn modelId="{F73AE6AC-54FD-49F7-84DD-F2C62320FCA7}" type="presParOf" srcId="{86E03C25-745A-43DE-8E6B-926A294F6CE7}" destId="{D1E76F88-04B9-40B0-B77D-845A4102959C}" srcOrd="0" destOrd="0" presId="urn:microsoft.com/office/officeart/2005/8/layout/hierarchy3"/>
    <dgm:cxn modelId="{4B9E2AE4-0DEF-4F5D-8B44-7DB926C0AC3D}" type="presParOf" srcId="{86E03C25-745A-43DE-8E6B-926A294F6CE7}" destId="{41AF28F1-8DB9-4346-AFF2-34D89215E03F}" srcOrd="1" destOrd="0" presId="urn:microsoft.com/office/officeart/2005/8/layout/hierarchy3"/>
    <dgm:cxn modelId="{4E5AFB86-67E7-48E2-B0A6-369FB3AA7E57}" type="presParOf" srcId="{86E03C25-745A-43DE-8E6B-926A294F6CE7}" destId="{45FA23FB-6A4A-4FAD-9C3C-99FAA0ABD8C0}" srcOrd="2" destOrd="0" presId="urn:microsoft.com/office/officeart/2005/8/layout/hierarchy3"/>
    <dgm:cxn modelId="{88BED9CF-596B-412B-9255-B2BC03055BE9}" type="presParOf" srcId="{86E03C25-745A-43DE-8E6B-926A294F6CE7}" destId="{8E889EE1-E1ED-48C7-A133-73666C9E4A34}" srcOrd="3" destOrd="0" presId="urn:microsoft.com/office/officeart/2005/8/layout/hierarchy3"/>
    <dgm:cxn modelId="{6CE3358F-5383-42C7-8166-BB11A6BD7DD6}" type="presParOf" srcId="{86E03C25-745A-43DE-8E6B-926A294F6CE7}" destId="{ADCF1777-C1FF-42B0-9FA1-42938333E901}" srcOrd="4" destOrd="0" presId="urn:microsoft.com/office/officeart/2005/8/layout/hierarchy3"/>
    <dgm:cxn modelId="{CB954FF5-B371-41D0-A863-F67610E2F3C8}" type="presParOf" srcId="{86E03C25-745A-43DE-8E6B-926A294F6CE7}" destId="{43BABD1A-7068-41E1-AE35-71C0309E1E96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885B82-3D35-47FC-B312-751B70F279D8}" type="doc">
      <dgm:prSet loTypeId="urn:microsoft.com/office/officeart/2005/8/layout/arrow3" loCatId="relationship" qsTypeId="urn:microsoft.com/office/officeart/2005/8/quickstyle/simple1#7" qsCatId="simple" csTypeId="urn:microsoft.com/office/officeart/2005/8/colors/accent1_2#3" csCatId="accent1" phldr="1"/>
      <dgm:spPr/>
      <dgm:t>
        <a:bodyPr/>
        <a:lstStyle/>
        <a:p>
          <a:endParaRPr lang="ru-RU"/>
        </a:p>
      </dgm:t>
    </dgm:pt>
    <dgm:pt modelId="{660D2A91-626F-445F-9A2E-E277B2555F8D}">
      <dgm:prSet phldrT="[Текст]"/>
      <dgm:spPr/>
      <dgm:t>
        <a:bodyPr/>
        <a:lstStyle/>
        <a:p>
          <a:r>
            <a:rPr lang="ru-RU" dirty="0" smtClean="0"/>
            <a:t>Учебная (преподавательская)</a:t>
          </a:r>
          <a:endParaRPr lang="ru-RU" dirty="0"/>
        </a:p>
      </dgm:t>
    </dgm:pt>
    <dgm:pt modelId="{91EBA889-EE6A-4A13-B1A3-79DD6B4FAB8D}" type="parTrans" cxnId="{4FF5E572-FB69-4DFC-B5A7-C95E08E9A170}">
      <dgm:prSet/>
      <dgm:spPr/>
      <dgm:t>
        <a:bodyPr/>
        <a:lstStyle/>
        <a:p>
          <a:endParaRPr lang="ru-RU"/>
        </a:p>
      </dgm:t>
    </dgm:pt>
    <dgm:pt modelId="{13A8C6B8-0251-4D7D-B198-0BAFA02D9BA9}" type="sibTrans" cxnId="{4FF5E572-FB69-4DFC-B5A7-C95E08E9A170}">
      <dgm:prSet/>
      <dgm:spPr/>
      <dgm:t>
        <a:bodyPr/>
        <a:lstStyle/>
        <a:p>
          <a:endParaRPr lang="ru-RU"/>
        </a:p>
      </dgm:t>
    </dgm:pt>
    <dgm:pt modelId="{00596B4A-887E-4909-B7D0-EB4670BD851F}">
      <dgm:prSet phldrT="[Текст]"/>
      <dgm:spPr/>
      <dgm:t>
        <a:bodyPr/>
        <a:lstStyle/>
        <a:p>
          <a:r>
            <a:rPr lang="ru-RU" dirty="0" smtClean="0"/>
            <a:t>Другая педагогическая работа</a:t>
          </a:r>
          <a:endParaRPr lang="ru-RU" dirty="0"/>
        </a:p>
      </dgm:t>
    </dgm:pt>
    <dgm:pt modelId="{D58620EB-3803-48BA-AAD8-D532EBBB41FD}" type="parTrans" cxnId="{4A45D185-2F62-4A48-A451-9E15ADF56834}">
      <dgm:prSet/>
      <dgm:spPr/>
      <dgm:t>
        <a:bodyPr/>
        <a:lstStyle/>
        <a:p>
          <a:endParaRPr lang="ru-RU"/>
        </a:p>
      </dgm:t>
    </dgm:pt>
    <dgm:pt modelId="{50A5B784-F9FA-451D-BB1D-8645E2A25C12}" type="sibTrans" cxnId="{4A45D185-2F62-4A48-A451-9E15ADF56834}">
      <dgm:prSet/>
      <dgm:spPr/>
      <dgm:t>
        <a:bodyPr/>
        <a:lstStyle/>
        <a:p>
          <a:endParaRPr lang="ru-RU"/>
        </a:p>
      </dgm:t>
    </dgm:pt>
    <dgm:pt modelId="{C2379F25-809A-48E3-973A-107F9687E056}" type="pres">
      <dgm:prSet presAssocID="{F6885B82-3D35-47FC-B312-751B70F279D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243451-370B-42F8-A146-C3AA620C8266}" type="pres">
      <dgm:prSet presAssocID="{F6885B82-3D35-47FC-B312-751B70F279D8}" presName="divider" presStyleLbl="fgShp" presStyleIdx="0" presStyleCnt="1"/>
      <dgm:spPr/>
    </dgm:pt>
    <dgm:pt modelId="{50ABDFA3-BBF1-4CAA-8408-9C914C3E4C45}" type="pres">
      <dgm:prSet presAssocID="{660D2A91-626F-445F-9A2E-E277B2555F8D}" presName="downArrow" presStyleLbl="node1" presStyleIdx="0" presStyleCnt="2"/>
      <dgm:spPr/>
    </dgm:pt>
    <dgm:pt modelId="{4652E8EC-9B2D-44E3-83F1-8762059FA7EE}" type="pres">
      <dgm:prSet presAssocID="{660D2A91-626F-445F-9A2E-E277B2555F8D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02C0CF-1B9B-4491-A933-87C7E295F12F}" type="pres">
      <dgm:prSet presAssocID="{00596B4A-887E-4909-B7D0-EB4670BD851F}" presName="upArrow" presStyleLbl="node1" presStyleIdx="1" presStyleCnt="2"/>
      <dgm:spPr/>
    </dgm:pt>
    <dgm:pt modelId="{6E8CABFA-6616-4A7D-9059-10AB339163B3}" type="pres">
      <dgm:prSet presAssocID="{00596B4A-887E-4909-B7D0-EB4670BD851F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018492-730D-4D3E-8E75-6697D6697A33}" type="presOf" srcId="{00596B4A-887E-4909-B7D0-EB4670BD851F}" destId="{6E8CABFA-6616-4A7D-9059-10AB339163B3}" srcOrd="0" destOrd="0" presId="urn:microsoft.com/office/officeart/2005/8/layout/arrow3"/>
    <dgm:cxn modelId="{5F133548-154B-4E54-AB64-BA38E6D28AC5}" type="presOf" srcId="{660D2A91-626F-445F-9A2E-E277B2555F8D}" destId="{4652E8EC-9B2D-44E3-83F1-8762059FA7EE}" srcOrd="0" destOrd="0" presId="urn:microsoft.com/office/officeart/2005/8/layout/arrow3"/>
    <dgm:cxn modelId="{1137712D-F367-4CA6-AE23-435B51B25F91}" type="presOf" srcId="{F6885B82-3D35-47FC-B312-751B70F279D8}" destId="{C2379F25-809A-48E3-973A-107F9687E056}" srcOrd="0" destOrd="0" presId="urn:microsoft.com/office/officeart/2005/8/layout/arrow3"/>
    <dgm:cxn modelId="{4FF5E572-FB69-4DFC-B5A7-C95E08E9A170}" srcId="{F6885B82-3D35-47FC-B312-751B70F279D8}" destId="{660D2A91-626F-445F-9A2E-E277B2555F8D}" srcOrd="0" destOrd="0" parTransId="{91EBA889-EE6A-4A13-B1A3-79DD6B4FAB8D}" sibTransId="{13A8C6B8-0251-4D7D-B198-0BAFA02D9BA9}"/>
    <dgm:cxn modelId="{4A45D185-2F62-4A48-A451-9E15ADF56834}" srcId="{F6885B82-3D35-47FC-B312-751B70F279D8}" destId="{00596B4A-887E-4909-B7D0-EB4670BD851F}" srcOrd="1" destOrd="0" parTransId="{D58620EB-3803-48BA-AAD8-D532EBBB41FD}" sibTransId="{50A5B784-F9FA-451D-BB1D-8645E2A25C12}"/>
    <dgm:cxn modelId="{E99D6233-3A68-4BFE-A89A-0E9104796DFF}" type="presParOf" srcId="{C2379F25-809A-48E3-973A-107F9687E056}" destId="{D7243451-370B-42F8-A146-C3AA620C8266}" srcOrd="0" destOrd="0" presId="urn:microsoft.com/office/officeart/2005/8/layout/arrow3"/>
    <dgm:cxn modelId="{5CE5FD18-9A12-46CD-8728-490B6EB50E21}" type="presParOf" srcId="{C2379F25-809A-48E3-973A-107F9687E056}" destId="{50ABDFA3-BBF1-4CAA-8408-9C914C3E4C45}" srcOrd="1" destOrd="0" presId="urn:microsoft.com/office/officeart/2005/8/layout/arrow3"/>
    <dgm:cxn modelId="{947ED42F-105A-4887-ACFC-BF8F1948FF55}" type="presParOf" srcId="{C2379F25-809A-48E3-973A-107F9687E056}" destId="{4652E8EC-9B2D-44E3-83F1-8762059FA7EE}" srcOrd="2" destOrd="0" presId="urn:microsoft.com/office/officeart/2005/8/layout/arrow3"/>
    <dgm:cxn modelId="{CFADBCA7-1399-4404-9B98-1CE1D897F314}" type="presParOf" srcId="{C2379F25-809A-48E3-973A-107F9687E056}" destId="{8E02C0CF-1B9B-4491-A933-87C7E295F12F}" srcOrd="3" destOrd="0" presId="urn:microsoft.com/office/officeart/2005/8/layout/arrow3"/>
    <dgm:cxn modelId="{DC181EE3-6594-43C5-B38E-F5126887B78A}" type="presParOf" srcId="{C2379F25-809A-48E3-973A-107F9687E056}" destId="{6E8CABFA-6616-4A7D-9059-10AB339163B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546841-F772-4C37-B3A0-52D573081B8F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FB75D68-4FAF-4579-B697-6EE808D10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4245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AA11B87-CF50-4D98-9965-57E9CF68498C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7FE4487-EFA0-42D4-8C56-47A17119E2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27372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BFE92E9-9FCD-4E81-ACE0-40F343D878C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112432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C8C1F7E-42E0-4B75-ABB2-D72C5002147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595409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371CF0-86EF-4FBD-9C58-EAC21D1A1CD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694774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04E86-F591-4B1E-B1AB-64DA9DB00B0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71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E8B8DC-0D22-4C22-B229-D695757575CD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1906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A29DF39-BA09-4C90-84FC-3B0ED5ACD06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19540858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692129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624C67-B6E0-4B2E-BCE3-02D2139B846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868565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A4A16D-4AE7-4CF3-880E-C71E9180953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990035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0B6280-3669-4EEF-B78B-E709551CBA8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6331078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81FADB-E8C0-498E-AD0B-5F0557CE2F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872249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4455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dirty="0" smtClean="0"/>
              <a:t>ЮЛ: надо где-то указать, что</a:t>
            </a:r>
          </a:p>
          <a:p>
            <a:pPr eaLnBrk="1" hangingPunct="1"/>
            <a:r>
              <a:rPr lang="ru-RU" altLang="ru-RU" dirty="0" smtClean="0"/>
              <a:t>МБ:</a:t>
            </a:r>
            <a:r>
              <a:rPr lang="ru-RU" altLang="ru-RU" baseline="0" dirty="0" smtClean="0"/>
              <a:t> </a:t>
            </a:r>
            <a:r>
              <a:rPr lang="en-US" altLang="ru-RU" baseline="0" dirty="0" smtClean="0"/>
              <a:t>What?</a:t>
            </a: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192021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750599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035986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5378503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4527085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233AB3-494F-4CC0-9D83-D1AE14385EFD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391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7895964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9862113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5152166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775045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49304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488483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6942104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4459842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dirty="0" smtClean="0"/>
              <a:t>ЮЛ: в столбце голубого цвета нужно еще указать программы, которые не аккредитуются</a:t>
            </a:r>
          </a:p>
          <a:p>
            <a:pPr eaLnBrk="1" hangingPunct="1"/>
            <a:r>
              <a:rPr lang="ru-RU" altLang="ru-RU" dirty="0" smtClean="0"/>
              <a:t>ВМ: я боюсь, что если мы укажем все программы, которые не аккредитуются, то столбик будет непропорционально большим. Кроме этого, слайд о новеллах, а иные программы не </a:t>
            </a:r>
            <a:r>
              <a:rPr lang="ru-RU" altLang="ru-RU" dirty="0" err="1" smtClean="0"/>
              <a:t>аккредитовывались</a:t>
            </a:r>
            <a:r>
              <a:rPr lang="ru-RU" altLang="ru-RU" dirty="0" smtClean="0"/>
              <a:t> и ранее Вместе с тем в сиреневом столике указано, что предметом аккредитации является соответствие ФГОС</a:t>
            </a:r>
          </a:p>
          <a:p>
            <a:pPr eaLnBrk="1" hangingPunct="1"/>
            <a:r>
              <a:rPr lang="ru-RU" altLang="ru-RU" dirty="0" smtClean="0"/>
              <a:t>МБ: Согласна</a:t>
            </a:r>
          </a:p>
        </p:txBody>
      </p:sp>
    </p:spTree>
    <p:extLst>
      <p:ext uri="{BB962C8B-B14F-4D97-AF65-F5344CB8AC3E}">
        <p14:creationId xmlns:p14="http://schemas.microsoft.com/office/powerpoint/2010/main" xmlns="" val="42734539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517658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2142987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4695103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0702339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BC4DC2-E4CC-40F5-82BA-9E09A3A28169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118464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930883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2588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0952724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776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2626030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E2BF1F-0290-4B7A-A0E1-280A378C3646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63972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98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99632069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6779737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890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457091-C069-4C90-8E73-5B9CBF94ADF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68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6126622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97043733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39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D30DFA-4369-452D-94AE-975B3A2F2944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0574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77415061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МБ:</a:t>
            </a:r>
            <a:r>
              <a:rPr lang="ru-RU" baseline="0" smtClean="0"/>
              <a:t> </a:t>
            </a:r>
            <a:r>
              <a:rPr lang="ru-RU" smtClean="0"/>
              <a:t>Надо </a:t>
            </a:r>
            <a:r>
              <a:rPr lang="ru-RU" dirty="0" smtClean="0"/>
              <a:t>еще сайт Института сравнительного законодательства дать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FE4487-EFA0-42D4-8C56-47A17119E246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349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latin typeface="Arial" charset="0"/>
            </a:endParaRPr>
          </a:p>
        </p:txBody>
      </p:sp>
      <p:sp>
        <p:nvSpPr>
          <p:cNvPr id="80900" name="Номер слайда 3"/>
          <p:cNvSpPr txBox="1">
            <a:spLocks noGrp="1"/>
          </p:cNvSpPr>
          <p:nvPr/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AA981CA-500F-480C-85A2-0CF2FE2B946A}" type="slidenum">
              <a:rPr lang="ru-RU" altLang="ru-RU" sz="1200">
                <a:latin typeface="Calibri" pitchFamily="34" charset="0"/>
              </a:rPr>
              <a:pPr algn="r" eaLnBrk="1" hangingPunct="1"/>
              <a:t>11</a:t>
            </a:fld>
            <a:endParaRPr lang="ru-RU" alt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2149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26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F64008-8CA4-446E-9B6C-0042F32497B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884172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63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262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71B14-2F71-4CDC-B774-F7B6948222C2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7EF41-09C1-4875-ABA2-DE8B3E74A3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221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2A37B-F908-499E-8B9F-5BE206A285C8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FE6FB-3050-416D-B203-9A0A69A08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536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21AC-F189-42EC-8392-F346941881FA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0F2E3-AB1F-4F32-90D0-8C8BF02C9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29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25F41-36AA-40D8-9212-35D098F7556D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81AF3-6550-40F9-B9F7-111A3BD3CD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8180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F78E1-7C87-4F00-A9A5-4DDC9CEE32F1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15568-D1C1-41BA-9ED8-D02C8528B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6828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CC78E-9E4B-4540-9998-CBF514A3874B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BA938-41CD-49E2-8E47-5FB4B8B9F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8030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D3083-B783-4F9E-AA1C-B8ADC7034A37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D1360-75F5-4828-819D-0B5C84820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296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11C9-14F2-4473-BFE0-8333FEC9385F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8683-4512-4C6B-8D4B-68A5BEFF6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8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F3E2B-F80E-4977-8ADE-B9DEA235035B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FBF40-7FA3-4C97-968B-C90D9365F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847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299F5-3AEF-4032-A5BF-7A812A1BC7C2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0618B-71DA-4729-90AA-D4A5392DB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89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891A8-CC43-4E62-BC31-B2310157D3D1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550C4-E193-4FEF-9772-E05AD4539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365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F0B869-F783-4100-9A57-3DBC6D516F99}" type="datetimeFigureOut">
              <a:rPr lang="ru-RU"/>
              <a:pPr>
                <a:defRPr/>
              </a:pPr>
              <a:t>13.03.2016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CA48811-FF67-4729-8A6A-80F8B330F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jpeg"/><Relationship Id="rId5" Type="http://schemas.openxmlformats.org/officeDocument/2006/relationships/hyperlink" Target="http://&#1086;&#1073;-&#1086;&#1073;&#1088;&#1072;&#1079;&#1086;&#1074;&#1072;&#1085;&#1080;&#1080;.&#1088;&#1092;/" TargetMode="External"/><Relationship Id="rId4" Type="http://schemas.openxmlformats.org/officeDocument/2006/relationships/image" Target="../media/image7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238" y="2205038"/>
            <a:ext cx="8137525" cy="24479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Федеральный закон </a:t>
            </a:r>
            <a:b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«Об образовании в Российской Федерации»: основные изменения и новации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95288" y="908050"/>
            <a:ext cx="4040187" cy="4572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rtlCol="0" anchor="ctr">
            <a:normAutofit lnSpcReduction="10000"/>
          </a:bodyPr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сейчас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4500563" y="908050"/>
            <a:ext cx="4041775" cy="457200"/>
          </a:xfrm>
          <a:solidFill>
            <a:schemeClr val="accent1"/>
          </a:solidFill>
          <a:ln w="9652">
            <a:solidFill>
              <a:schemeClr val="accent1"/>
            </a:solidFill>
          </a:ln>
        </p:spPr>
        <p:txBody>
          <a:bodyPr lIns="182880" rtlCol="0" anchor="ctr">
            <a:normAutofit lnSpcReduction="10000"/>
          </a:bodyPr>
          <a:lstStyle/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 smtClean="0">
                <a:solidFill>
                  <a:schemeClr val="bg1"/>
                </a:solidFill>
              </a:rPr>
              <a:t>будет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4284663" y="765175"/>
            <a:ext cx="571500" cy="714375"/>
          </a:xfrm>
          <a:prstGeom prst="rightArrow">
            <a:avLst>
              <a:gd name="adj1" fmla="val 42889"/>
              <a:gd name="adj2" fmla="val 100000"/>
            </a:avLst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ФГОС и ФГТ</a:t>
            </a:r>
          </a:p>
        </p:txBody>
      </p:sp>
      <p:pic>
        <p:nvPicPr>
          <p:cNvPr id="11272" name="Рисунок 7" descr="Рисунок1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4095750" cy="511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Рисунок 8" descr="Рисунок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12875"/>
            <a:ext cx="4097337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Номер слайда 19"/>
          <p:cNvSpPr txBox="1">
            <a:spLocks noGrp="1"/>
          </p:cNvSpPr>
          <p:nvPr/>
        </p:nvSpPr>
        <p:spPr bwMode="auto">
          <a:xfrm>
            <a:off x="8174038" y="158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C8C9343-7C40-4C7C-A16F-7237917DF798}" type="slidenum">
              <a:rPr lang="ru-RU" altLang="ru-RU">
                <a:solidFill>
                  <a:srgbClr val="FFFFFF"/>
                </a:solidFill>
                <a:latin typeface="Georgia" pitchFamily="18" charset="0"/>
              </a:rPr>
              <a:pPr algn="r" eaLnBrk="1" hangingPunct="1"/>
              <a:t>11</a:t>
            </a:fld>
            <a:endParaRPr lang="ru-RU" altLang="ru-RU">
              <a:solidFill>
                <a:srgbClr val="FFFFFF"/>
              </a:solidFill>
              <a:latin typeface="Georgia" pitchFamily="18" charset="0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4000" dirty="0">
                <a:latin typeface="+mj-lt"/>
                <a:ea typeface="+mj-ea"/>
                <a:cs typeface="+mj-cs"/>
              </a:rPr>
              <a:t>Образовательные программы</a:t>
            </a:r>
          </a:p>
        </p:txBody>
      </p:sp>
      <p:sp>
        <p:nvSpPr>
          <p:cNvPr id="9" name="Текст 2"/>
          <p:cNvSpPr txBox="1">
            <a:spLocks/>
          </p:cNvSpPr>
          <p:nvPr/>
        </p:nvSpPr>
        <p:spPr bwMode="auto">
          <a:xfrm>
            <a:off x="250825" y="1052513"/>
            <a:ext cx="4040188" cy="4572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  <a:headEnd/>
            <a:tailEnd/>
          </a:ln>
        </p:spPr>
        <p:txBody>
          <a:bodyPr lIns="182880" anchor="ctr">
            <a:normAutofit lnSpcReduction="10000"/>
          </a:bodyPr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сейчас</a:t>
            </a:r>
          </a:p>
        </p:txBody>
      </p:sp>
      <p:sp>
        <p:nvSpPr>
          <p:cNvPr id="11" name="Текст 3"/>
          <p:cNvSpPr txBox="1">
            <a:spLocks/>
          </p:cNvSpPr>
          <p:nvPr/>
        </p:nvSpPr>
        <p:spPr bwMode="auto">
          <a:xfrm>
            <a:off x="4572000" y="1052513"/>
            <a:ext cx="4041775" cy="457200"/>
          </a:xfrm>
          <a:prstGeom prst="rect">
            <a:avLst/>
          </a:prstGeom>
          <a:solidFill>
            <a:schemeClr val="accent1"/>
          </a:solidFill>
          <a:ln w="9652">
            <a:solidFill>
              <a:schemeClr val="accent1"/>
            </a:solidFill>
            <a:miter lim="800000"/>
            <a:headEnd/>
            <a:tailEnd/>
          </a:ln>
        </p:spPr>
        <p:txBody>
          <a:bodyPr lIns="182880" anchor="ctr">
            <a:normAutofit lnSpcReduction="10000"/>
          </a:bodyPr>
          <a:lstStyle/>
          <a:p>
            <a:pPr algn="ctr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800" dirty="0">
                <a:solidFill>
                  <a:schemeClr val="bg1"/>
                </a:solidFill>
                <a:latin typeface="+mn-lt"/>
              </a:rPr>
              <a:t>будет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4284663" y="908050"/>
            <a:ext cx="571500" cy="714375"/>
          </a:xfrm>
          <a:prstGeom prst="rightArrow">
            <a:avLst>
              <a:gd name="adj1" fmla="val 42889"/>
              <a:gd name="adj2" fmla="val 100000"/>
            </a:avLst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297" name="Рисунок 12" descr="Рисунок1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3786187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Рисунок 13" descr="Рисунок1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844675"/>
            <a:ext cx="4541837" cy="477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 fontScale="92500"/>
          </a:bodyPr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4000" dirty="0">
                <a:latin typeface="+mj-lt"/>
                <a:ea typeface="+mj-ea"/>
                <a:cs typeface="+mj-cs"/>
              </a:rPr>
              <a:t>Основные образовательные программы</a:t>
            </a:r>
          </a:p>
        </p:txBody>
      </p:sp>
      <p:pic>
        <p:nvPicPr>
          <p:cNvPr id="13317" name="Рисунок 3" descr="Рисунок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8729663" cy="507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Дополнительные образовательные программы</a:t>
            </a:r>
          </a:p>
        </p:txBody>
      </p:sp>
      <p:pic>
        <p:nvPicPr>
          <p:cNvPr id="14341" name="Рисунок 3" descr="Рисунок1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68413"/>
            <a:ext cx="6632575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Примерные основные образовательные программы</a:t>
            </a:r>
            <a:endParaRPr lang="ru-RU" dirty="0"/>
          </a:p>
        </p:txBody>
      </p:sp>
      <p:pic>
        <p:nvPicPr>
          <p:cNvPr id="15363" name="Рисунок 3" descr="Рисунок1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8539163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Примерные основные образовательные программы</a:t>
            </a:r>
            <a:endParaRPr lang="ru-RU" dirty="0"/>
          </a:p>
        </p:txBody>
      </p:sp>
      <p:pic>
        <p:nvPicPr>
          <p:cNvPr id="16387" name="Рисунок 4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512887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0"/>
          <p:cNvGrpSpPr/>
          <p:nvPr/>
        </p:nvGrpSpPr>
        <p:grpSpPr>
          <a:xfrm>
            <a:off x="2267744" y="2204864"/>
            <a:ext cx="6408712" cy="3096344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200" dirty="0">
                  <a:latin typeface="Arial" pitchFamily="34" charset="0"/>
                  <a:cs typeface="Arial" pitchFamily="34" charset="0"/>
                </a:rPr>
                <a:t>Организации, осуществляющие образовательную деятельность по имеющим государственную аккредитацию образовательным программам, разрабатывают образовательные программы в соответствии с ФГОС и </a:t>
              </a:r>
              <a:r>
                <a:rPr lang="ru-RU" sz="2200" b="1" dirty="0">
                  <a:latin typeface="Arial" pitchFamily="34" charset="0"/>
                  <a:cs typeface="Arial" pitchFamily="34" charset="0"/>
                </a:rPr>
                <a:t>с учетом соответствующих примерных основных образовательных программ</a:t>
              </a:r>
              <a:endParaRPr lang="ru-RU" sz="2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/>
          <a:lstStyle/>
          <a:p>
            <a:pPr eaLnBrk="1" hangingPunct="1"/>
            <a:r>
              <a:rPr lang="ru-RU" altLang="ru-RU" sz="3200" dirty="0" smtClean="0"/>
              <a:t>Новшества при реализации образовательных программ</a:t>
            </a:r>
          </a:p>
        </p:txBody>
      </p:sp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997" y="1372053"/>
            <a:ext cx="9064003" cy="5485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3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706437"/>
          </a:xfrm>
        </p:spPr>
        <p:txBody>
          <a:bodyPr/>
          <a:lstStyle/>
          <a:p>
            <a:pPr eaLnBrk="1" hangingPunct="1"/>
            <a:r>
              <a:rPr lang="ru-RU" altLang="ru-RU" sz="3000" smtClean="0"/>
              <a:t>Формы получения образования и формы обучения</a:t>
            </a:r>
          </a:p>
        </p:txBody>
      </p:sp>
      <p:grpSp>
        <p:nvGrpSpPr>
          <p:cNvPr id="2" name="Группа 12"/>
          <p:cNvGrpSpPr/>
          <p:nvPr/>
        </p:nvGrpSpPr>
        <p:grpSpPr>
          <a:xfrm>
            <a:off x="395536" y="980728"/>
            <a:ext cx="4248472" cy="1440160"/>
            <a:chOff x="0" y="88390"/>
            <a:chExt cx="4040188" cy="1570140"/>
          </a:xfrm>
          <a:scene3d>
            <a:camera prst="orthographicFront"/>
            <a:lightRig rig="flat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88390"/>
              <a:ext cx="4040188" cy="1570140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4"/>
            <p:cNvSpPr/>
            <p:nvPr/>
          </p:nvSpPr>
          <p:spPr>
            <a:xfrm>
              <a:off x="76648" y="165038"/>
              <a:ext cx="3886892" cy="14168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00" dirty="0"/>
                <a:t>В организациях, осуществляющих образовательную деятельность</a:t>
              </a:r>
            </a:p>
          </p:txBody>
        </p:sp>
      </p:grpSp>
      <p:sp>
        <p:nvSpPr>
          <p:cNvPr id="19" name="Текст 6"/>
          <p:cNvSpPr txBox="1">
            <a:spLocks/>
          </p:cNvSpPr>
          <p:nvPr/>
        </p:nvSpPr>
        <p:spPr bwMode="auto">
          <a:xfrm>
            <a:off x="539750" y="2492375"/>
            <a:ext cx="404177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ru-RU" sz="2400" b="1" dirty="0">
                <a:latin typeface="+mn-lt"/>
              </a:rPr>
              <a:t>Формы обучения:</a:t>
            </a:r>
          </a:p>
        </p:txBody>
      </p:sp>
      <p:grpSp>
        <p:nvGrpSpPr>
          <p:cNvPr id="3" name="Группа 20"/>
          <p:cNvGrpSpPr/>
          <p:nvPr/>
        </p:nvGrpSpPr>
        <p:grpSpPr>
          <a:xfrm>
            <a:off x="4716016" y="980728"/>
            <a:ext cx="3960440" cy="1368152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defTabSz="9779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200" dirty="0"/>
                <a:t>Вне организаций, осуществляющих образовательную деятельность:</a:t>
              </a:r>
            </a:p>
          </p:txBody>
        </p:sp>
      </p:grpSp>
      <p:pic>
        <p:nvPicPr>
          <p:cNvPr id="18438" name="Содержимое 12" descr="Рисунок16.png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23850" y="2781300"/>
            <a:ext cx="4041775" cy="2698750"/>
          </a:xfrm>
        </p:spPr>
      </p:pic>
      <p:pic>
        <p:nvPicPr>
          <p:cNvPr id="18439" name="Рисунок 16" descr="Рисунок1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838"/>
            <a:ext cx="42481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323850" y="5445125"/>
            <a:ext cx="5184254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700" dirty="0" smtClean="0">
                <a:solidFill>
                  <a:srgbClr val="FF0000"/>
                </a:solidFill>
              </a:rPr>
              <a:t>Стажировка</a:t>
            </a:r>
            <a:r>
              <a:rPr lang="ru-RU" altLang="ru-RU" sz="1700" dirty="0" smtClean="0"/>
              <a:t> – особая форма обучения по дополнительным профессиональным программам (</a:t>
            </a:r>
            <a:r>
              <a:rPr lang="ru-RU" altLang="ru-RU" sz="1700" dirty="0"/>
              <a:t>ч. 12 ст. 76)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28813" y="260350"/>
            <a:ext cx="6840537" cy="6477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Сохранится ли домашнее обучение?</a:t>
            </a: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1857375" y="836613"/>
            <a:ext cx="681831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Согласно ч. 5 ст. 41 Федерального закона «Об образовании в Российской Федерации» обучение обучающихся, осваивающих основные общеобразовательные программы и нуждающихся в длительном лечении, а также детей-инвалидов, которые по состоянию здоровья не могут посещать образовательные организации, может быть также организовано на дому или в медицинских организациях. Таким образом, возможность обучения на дому для указанных категорий обучающихся в новом законе сохраняется, причем обучение на дому является формой получения образования в организациях, осуществляющих образовательную деятельность. </a:t>
            </a:r>
            <a:endParaRPr lang="ru-RU" altLang="ru-RU">
              <a:latin typeface="Calibri" pitchFamily="34" charset="0"/>
            </a:endParaRPr>
          </a:p>
        </p:txBody>
      </p:sp>
      <p:pic>
        <p:nvPicPr>
          <p:cNvPr id="19460" name="Рисунок 7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835150" y="3644900"/>
            <a:ext cx="6049963" cy="11525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j-lt"/>
                <a:ea typeface="+mj-ea"/>
                <a:cs typeface="+mj-cs"/>
              </a:rPr>
              <a:t>В новом Законе отсутствует такая форма обучения как экстернат. Значит ли это, что экстернат исчез совсем? </a:t>
            </a:r>
          </a:p>
        </p:txBody>
      </p:sp>
      <p:sp>
        <p:nvSpPr>
          <p:cNvPr id="19462" name="Прямоугольник 8"/>
          <p:cNvSpPr>
            <a:spLocks noChangeArrowheads="1"/>
          </p:cNvSpPr>
          <p:nvPr/>
        </p:nvSpPr>
        <p:spPr bwMode="auto">
          <a:xfrm>
            <a:off x="1835150" y="4797425"/>
            <a:ext cx="68199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Такая форма получения образования, как экстернат, новым Федеральным законом не предусматривается. Экстернат является не формой получения образования, а формой прохождения промежуточной и итоговой аттестации для лиц, которые обучались либо в семье, либо самостоятельно, либо по основным образовательным программам, не прошедшим государственную аккредитацию.</a:t>
            </a:r>
          </a:p>
        </p:txBody>
      </p:sp>
      <p:pic>
        <p:nvPicPr>
          <p:cNvPr id="19463" name="Рисунок 11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3644900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одержимое 4"/>
          <p:cNvSpPr txBox="1">
            <a:spLocks/>
          </p:cNvSpPr>
          <p:nvPr/>
        </p:nvSpPr>
        <p:spPr bwMode="auto">
          <a:xfrm>
            <a:off x="250824" y="214290"/>
            <a:ext cx="867889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Документы об образовании и (или) квалификации. </a:t>
            </a:r>
          </a:p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400" dirty="0">
                <a:latin typeface="+mj-lt"/>
                <a:ea typeface="+mj-ea"/>
                <a:cs typeface="+mj-cs"/>
              </a:rPr>
              <a:t>Документы об обучении</a:t>
            </a:r>
          </a:p>
        </p:txBody>
      </p:sp>
      <p:pic>
        <p:nvPicPr>
          <p:cNvPr id="20485" name="Рисунок 3" descr="Рисунок1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8747125" cy="572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635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Понятийный аппарат</a:t>
            </a:r>
            <a:endParaRPr lang="ru-RU" dirty="0"/>
          </a:p>
        </p:txBody>
      </p:sp>
      <p:pic>
        <p:nvPicPr>
          <p:cNvPr id="3075" name="Рисунок 6" descr="Рисунок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620713"/>
            <a:ext cx="8374062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7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37550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Организации, осуществляющие образовательную деятельность</a:t>
            </a:r>
          </a:p>
        </p:txBody>
      </p:sp>
      <p:pic>
        <p:nvPicPr>
          <p:cNvPr id="21507" name="Рисунок 2" descr="XJncCtro08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650" y="1052513"/>
            <a:ext cx="485457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" descr="Рисунок1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113" y="244475"/>
            <a:ext cx="8613775" cy="636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Организации, осуществляющие образовательную деятельность</a:t>
            </a:r>
            <a:endParaRPr lang="ru-RU" dirty="0"/>
          </a:p>
        </p:txBody>
      </p:sp>
      <p:pic>
        <p:nvPicPr>
          <p:cNvPr id="23555" name="Рисунок 5" descr="Рисунок1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7338"/>
            <a:ext cx="8418512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107504" y="116632"/>
            <a:ext cx="885698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2200" dirty="0">
                <a:latin typeface="+mj-lt"/>
                <a:ea typeface="+mj-ea"/>
                <a:cs typeface="+mj-cs"/>
              </a:rPr>
              <a:t>Организации, осуществляющие образовательную деятельность, и образовательные программы, которые они вправе реализовывать </a:t>
            </a:r>
          </a:p>
        </p:txBody>
      </p:sp>
      <p:pic>
        <p:nvPicPr>
          <p:cNvPr id="24581" name="Рисунок 3" descr="Рисунок2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908050"/>
            <a:ext cx="8320088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571625" y="188913"/>
            <a:ext cx="7464425" cy="71913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Будут ли сохраняться какие-либо видовые отличия общеобразовательных учреждений, например, просто школа и лицей?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1571625" y="836613"/>
            <a:ext cx="757237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Федеральным законом № 273-ФЗ предусматривается только деление на типы. Типом образовательной организации, реализующей школьные программы, является общеобразовательная организация.  Однако сохраняется вариативность содержания образования, профильность программ и  углубленное изучение отдельных предметов, предметных областей (ч. 4 ст. 66). Предусмотрена также возможность сохранения в наименования таких школ (гимназии, лицеи и т.д.) специальных названий как указывающих на особенности осуществляемой образовательной деятельности (ч. 6 ст. 23).</a:t>
            </a:r>
          </a:p>
        </p:txBody>
      </p:sp>
      <p:pic>
        <p:nvPicPr>
          <p:cNvPr id="25604" name="Рисунок 5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6" descr="znak-vopros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3141663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Прямоугольник 7"/>
          <p:cNvSpPr>
            <a:spLocks noChangeArrowheads="1"/>
          </p:cNvSpPr>
          <p:nvPr/>
        </p:nvSpPr>
        <p:spPr bwMode="auto">
          <a:xfrm>
            <a:off x="1619250" y="3068638"/>
            <a:ext cx="73453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>
                <a:latin typeface="Calibri" pitchFamily="34" charset="0"/>
              </a:rPr>
              <a:t>Как по новому Закону будет регулироваться деятельность детских садов – начальных школ? </a:t>
            </a:r>
          </a:p>
        </p:txBody>
      </p:sp>
      <p:sp>
        <p:nvSpPr>
          <p:cNvPr id="25607" name="Прямоугольник 8"/>
          <p:cNvSpPr>
            <a:spLocks noChangeArrowheads="1"/>
          </p:cNvSpPr>
          <p:nvPr/>
        </p:nvSpPr>
        <p:spPr bwMode="auto">
          <a:xfrm>
            <a:off x="1619250" y="3565525"/>
            <a:ext cx="74168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Отсутствие формального выделения для таких образовательных организаций отдельного типа и вида не препятствует их деятельности по новому законодательству. Согласно п. 2 ч. 4 ст. 23 Федерального закона № 273-ФЗ общеобразовательные организации вправе осуществлять образовательную деятельность по образовательным программам дошкольного образования, дополнительным общеобразовательным программам, программам профессионального обучения. Таким образом, новый Закон не запрещает функционирование детских садов – начальных школ, предусматривая для них такой тип образовательной организации как общеобразовательная организация. При этом слова в наименовании «детский сад – начальная школа» тоже могут быть сохранены как указывающие на особенности осуществляемой образовательной деятельности (уровень реализуемых образовательных программ) (ч. 6 ст. 23).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833563" y="3716338"/>
            <a:ext cx="7107237" cy="711200"/>
          </a:xfrm>
        </p:spPr>
        <p:txBody>
          <a:bodyPr/>
          <a:lstStyle/>
          <a:p>
            <a:pPr algn="l" eaLnBrk="1" hangingPunct="1"/>
            <a:r>
              <a:rPr lang="ru-RU" altLang="ru-RU" sz="2000" b="1" smtClean="0"/>
              <a:t>Является ли детский дом по новому Федеральному закону «Об образовании в РФ» образовательной организацией?</a:t>
            </a:r>
            <a:r>
              <a:rPr lang="ru-RU" altLang="ru-RU" sz="2000" smtClean="0"/>
              <a:t> </a:t>
            </a:r>
            <a:endParaRPr lang="ru-RU" altLang="ru-RU" sz="2000" b="1" smtClean="0"/>
          </a:p>
        </p:txBody>
      </p:sp>
      <p:sp>
        <p:nvSpPr>
          <p:cNvPr id="27651" name="Прямоугольник 2"/>
          <p:cNvSpPr>
            <a:spLocks noChangeArrowheads="1"/>
          </p:cNvSpPr>
          <p:nvPr/>
        </p:nvSpPr>
        <p:spPr bwMode="auto">
          <a:xfrm>
            <a:off x="1785938" y="4365625"/>
            <a:ext cx="7250112" cy="2308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Calibri" pitchFamily="34" charset="0"/>
              </a:rPr>
              <a:t>Если в детском доме не реализуются образовательные программы (дети получают общее образование в близлежащей школе), то детский дом не является образовательной организацией и должен быть отнесен к стационарным учреждениям социального обслуживания. Если общее образование в детском доме предоставляется, то он может получить статус общеобразовательной организации (с дополнительно осуществляемой функцией интерната для детей-сирот, ч. 7 ст. 66 Федерального закона № 273-ФЗ) либо быть отнесен к</a:t>
            </a:r>
            <a:r>
              <a:rPr lang="ru-RU" sz="1600" dirty="0">
                <a:latin typeface="+mj-lt"/>
              </a:rPr>
              <a:t> учреждениям социального обслуживания, осуществляющие обучение (ч. 3 ст. 31 </a:t>
            </a:r>
            <a:r>
              <a:rPr lang="ru-RU" sz="1600" dirty="0">
                <a:latin typeface="Calibri" pitchFamily="34" charset="0"/>
              </a:rPr>
              <a:t>Федерального закона № 273-ФЗ</a:t>
            </a:r>
            <a:r>
              <a:rPr lang="ru-RU" sz="1600" dirty="0">
                <a:latin typeface="+mj-lt"/>
              </a:rPr>
              <a:t>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85938" y="46038"/>
            <a:ext cx="7250112" cy="1008062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Правда ли, что новый закон об образовании предусматривает ликвидацию коррекционных школ и вводит обязательное инклюзивное образование?</a:t>
            </a:r>
            <a:endParaRPr lang="ru-RU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1785938" y="1000125"/>
            <a:ext cx="717867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Согласно п. 1 ч. 5 ст. 108 Федерального закона № 273-ФЗ специальные (коррекционные) образовательные учреждения для обучающихся, воспитанников с ограниченными возможностями здоровья должны переименоваться в общеобразовательные организации. Федеральный закон не содержит положений, предусматривающих ликвидацию рассматриваемых образовательных организаций. Наоборот, ч. 5 ст. 79 Федерального закона № 273-ФЗ предусматривает создание органами государственной власти субъектов РФ отдельных организаций, осуществляющих образовательную деятельность по адаптированным основным общеобразовательным программам, для обучающихся с ограниченными возможностями здоровья.</a:t>
            </a:r>
          </a:p>
        </p:txBody>
      </p:sp>
      <p:pic>
        <p:nvPicPr>
          <p:cNvPr id="26630" name="Рисунок 5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6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Образовательная деятельность индивидуальных предпринимателей</a:t>
            </a:r>
            <a:endParaRPr lang="ru-RU" dirty="0"/>
          </a:p>
        </p:txBody>
      </p:sp>
      <p:pic>
        <p:nvPicPr>
          <p:cNvPr id="27651" name="Рисунок 3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20087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4"/>
          <p:cNvSpPr txBox="1">
            <a:spLocks/>
          </p:cNvSpPr>
          <p:nvPr/>
        </p:nvSpPr>
        <p:spPr bwMode="auto">
          <a:xfrm>
            <a:off x="250825" y="214290"/>
            <a:ext cx="8642350" cy="766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365125" indent="-255588" algn="ctr" fontAlgn="auto"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ru-RU" sz="3200" b="1" dirty="0">
                <a:latin typeface="+mj-lt"/>
                <a:ea typeface="+mj-ea"/>
                <a:cs typeface="+mj-cs"/>
              </a:rPr>
              <a:t>Наименование образовательной организации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8577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Наименование должно содержать: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Организационно-правовая форма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Тип образовательной организации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Собственник имущества (для АУ)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Наименование может содержать: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/>
              <a:t> Специальное наименование (по желанию, исходя из уровня и направленности реализуемых образовательных программ, особых условий их реализации, осуществления лечения и реабилитации, наличия интерната,  содержания и т.д.)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*</a:t>
            </a:r>
            <a:r>
              <a:rPr lang="ru-RU" sz="2300" dirty="0" smtClean="0"/>
              <a:t>Более подробно см. Разъяснения о наименовании образовательных учреждений (Письма Минобрнауки России от 10.06.2013 № ДЛ-151/17 и от 09.07.2013 № ДЛ-187/17)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 smtClean="0"/>
          </a:p>
        </p:txBody>
      </p:sp>
      <p:pic>
        <p:nvPicPr>
          <p:cNvPr id="28678" name="Рисунок 4" descr="demot251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58" t="10040" r="22295" b="51080"/>
          <a:stretch>
            <a:fillRect/>
          </a:stretch>
        </p:blipFill>
        <p:spPr bwMode="auto">
          <a:xfrm>
            <a:off x="5219700" y="1052513"/>
            <a:ext cx="3529013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2275" y="188913"/>
            <a:ext cx="7213600" cy="5048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Можно ли сохранить в названии образовательного учреждения слово «математический»?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sp>
        <p:nvSpPr>
          <p:cNvPr id="29699" name="Прямоугольник 4"/>
          <p:cNvSpPr>
            <a:spLocks noChangeArrowheads="1"/>
          </p:cNvSpPr>
          <p:nvPr/>
        </p:nvSpPr>
        <p:spPr bwMode="auto">
          <a:xfrm>
            <a:off x="1692275" y="692150"/>
            <a:ext cx="696118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>
                <a:latin typeface="Calibri" pitchFamily="34" charset="0"/>
              </a:rPr>
              <a:t>Да, наименование образовательной организации может включать в себя различные слова, описывающие особенности деятельности этого учреждения. Ч. 6 ст. 23 Федерального закона № 273-ФЗ закрепляет, что в наименовании образовательной организации могут использоваться наименования, указывающие на особенности осуществляемой образовательной деятельности (уровень и направленность образовательных программ, интеграция различных видов образовательных программ, содержание образовательной программы, специальные условия их реализации и (или) особые образовательные потребности обучающихся), а также дополнительно осуществляемые функции, связанные с предоставлением образования (содержание, лечение, реабилитация, коррекция, психолого-педагогическая поддержка, интернат, научно-исследовательская, технологическая деятельность и иные функции).</a:t>
            </a: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1692275" y="50847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sp>
        <p:nvSpPr>
          <p:cNvPr id="29701" name="Rectangle 1"/>
          <p:cNvSpPr>
            <a:spLocks noChangeArrowheads="1"/>
          </p:cNvSpPr>
          <p:nvPr/>
        </p:nvSpPr>
        <p:spPr bwMode="auto">
          <a:xfrm>
            <a:off x="1619250" y="4365625"/>
            <a:ext cx="71770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altLang="ru-RU" sz="1600">
                <a:latin typeface="Calibri" pitchFamily="34" charset="0"/>
              </a:rPr>
              <a:t>Например, название образовательной организации может выглядеть так: Муниципальное бюджетное общеобразовательное учреждение «Лицей знаний», где «муниципальное» - указание на учредителя (собственника имущества) учреждения; «учреждение» - указание на организационно-правовую форму; «бюджетное» - указание на тип государственного (муниципального) учреждения (необязательно); «общеобразовательное» - указание на тип образовательной организации; «Лицей знаний» - специальное наименование, указывающее на особенности осуществляемой образовательной деятельности.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92275" y="3933825"/>
            <a:ext cx="7321550" cy="504825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Каким будет наименование муниципальной школы по новому закону?</a:t>
            </a:r>
            <a:endParaRPr lang="ru-RU" b="1" dirty="0">
              <a:latin typeface="+mj-lt"/>
              <a:ea typeface="+mj-ea"/>
              <a:cs typeface="+mj-cs"/>
            </a:endParaRPr>
          </a:p>
        </p:txBody>
      </p:sp>
      <p:pic>
        <p:nvPicPr>
          <p:cNvPr id="29703" name="Рисунок 6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0350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Рисунок 8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4005263"/>
            <a:ext cx="15716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3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Расширены требования к размещению информации на сайте образовательной организации</a:t>
            </a:r>
          </a:p>
        </p:txBody>
      </p:sp>
      <p:pic>
        <p:nvPicPr>
          <p:cNvPr id="30723" name="Рисунок 4" descr="Рисунок2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8405813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539552" y="5561856"/>
            <a:ext cx="8208912" cy="1296144"/>
            <a:chOff x="0" y="1711314"/>
            <a:chExt cx="4040188" cy="1570140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itchFamily="34" charset="0"/>
                  <a:cs typeface="Arial" pitchFamily="34" charset="0"/>
                </a:rPr>
                <a:t>Более подробно см. ст. 29 Федерального закона № 273-ФЗ и Постановление Правительства РФ от 10.07.2013 № 594 «Об утверждении Правил размещения на официальном сайте образовательной организации в информационно-телекоммуникационной сети «Интернет» и обновления информации об образовательной организации»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СИСТЕМА ОБРАЗОВАНИЯ</a:t>
            </a:r>
            <a:endParaRPr lang="ru-RU" dirty="0"/>
          </a:p>
        </p:txBody>
      </p:sp>
      <p:pic>
        <p:nvPicPr>
          <p:cNvPr id="4099" name="Рисунок 2" descr="image364420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50" y="765175"/>
            <a:ext cx="48133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37063"/>
            <a:ext cx="7772400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УСТАВ и локальные акты</a:t>
            </a:r>
            <a:endParaRPr lang="ru-RU" dirty="0"/>
          </a:p>
        </p:txBody>
      </p:sp>
      <p:pic>
        <p:nvPicPr>
          <p:cNvPr id="31747" name="Рисунок 3" descr="ustav_41333080081273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765175"/>
            <a:ext cx="5046662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Содержание устава</a:t>
            </a:r>
          </a:p>
        </p:txBody>
      </p:sp>
      <p:sp>
        <p:nvSpPr>
          <p:cNvPr id="32771" name="Текст 5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Было</a:t>
            </a:r>
          </a:p>
        </p:txBody>
      </p:sp>
      <p:sp>
        <p:nvSpPr>
          <p:cNvPr id="32772" name="Содержимое 6"/>
          <p:cNvSpPr>
            <a:spLocks noGrp="1"/>
          </p:cNvSpPr>
          <p:nvPr>
            <p:ph sz="half" idx="2"/>
          </p:nvPr>
        </p:nvSpPr>
        <p:spPr>
          <a:xfrm>
            <a:off x="468313" y="1916113"/>
            <a:ext cx="4040187" cy="3951287"/>
          </a:xfrm>
        </p:spPr>
        <p:txBody>
          <a:bodyPr/>
          <a:lstStyle/>
          <a:p>
            <a:pPr eaLnBrk="1" hangingPunct="1"/>
            <a:r>
              <a:rPr lang="ru-RU" altLang="ru-RU" smtClean="0"/>
              <a:t>Обширное содержание:  ст. 13 Закона РФ «Об образовании» насчитывала свыше 25 пунктов обязательного содержания устава</a:t>
            </a:r>
          </a:p>
        </p:txBody>
      </p:sp>
      <p:sp>
        <p:nvSpPr>
          <p:cNvPr id="32773" name="Текст 7"/>
          <p:cNvSpPr>
            <a:spLocks noGrp="1"/>
          </p:cNvSpPr>
          <p:nvPr>
            <p:ph type="body" sz="quarter" idx="3"/>
          </p:nvPr>
        </p:nvSpPr>
        <p:spPr>
          <a:xfrm>
            <a:off x="4643438" y="1196975"/>
            <a:ext cx="4041775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Стало</a:t>
            </a:r>
          </a:p>
        </p:txBody>
      </p:sp>
      <p:sp>
        <p:nvSpPr>
          <p:cNvPr id="32774" name="Содержимое 8"/>
          <p:cNvSpPr>
            <a:spLocks noGrp="1"/>
          </p:cNvSpPr>
          <p:nvPr>
            <p:ph sz="quarter" idx="4"/>
          </p:nvPr>
        </p:nvSpPr>
        <p:spPr>
          <a:xfrm>
            <a:off x="4643438" y="1844675"/>
            <a:ext cx="4041775" cy="3951288"/>
          </a:xfrm>
        </p:spPr>
        <p:txBody>
          <a:bodyPr/>
          <a:lstStyle/>
          <a:p>
            <a:pPr eaLnBrk="1" hangingPunct="1"/>
            <a:r>
              <a:rPr lang="ru-RU" altLang="ru-RU" smtClean="0"/>
              <a:t>Содержание существенно сократилось: ст. 25 Федерального закона «Об образовании в Российской Федерации» насчитывает всего 4 обязательных пункта</a:t>
            </a:r>
          </a:p>
          <a:p>
            <a:pPr eaLnBrk="1" hangingPunct="1"/>
            <a:r>
              <a:rPr lang="ru-RU" altLang="ru-RU" smtClean="0"/>
              <a:t>Часть содержания будет перенесена в локальные нормативные акты</a:t>
            </a:r>
          </a:p>
        </p:txBody>
      </p:sp>
      <p:pic>
        <p:nvPicPr>
          <p:cNvPr id="32775" name="Рисунок 9" descr="bumaga-tre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5157788"/>
            <a:ext cx="41052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Рисунок 10" descr="1232591499Xu1WdC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6021388"/>
            <a:ext cx="3598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Принятие устава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Было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313" y="1844675"/>
            <a:ext cx="4040187" cy="276701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В </a:t>
            </a:r>
            <a:r>
              <a:rPr lang="ru-RU" dirty="0"/>
              <a:t>соответствии с п. 2 ст. 13 </a:t>
            </a:r>
            <a:r>
              <a:rPr lang="ru-RU" dirty="0" smtClean="0"/>
              <a:t>и пп. 12 п. 2 ст. 32 Закона </a:t>
            </a:r>
            <a:r>
              <a:rPr lang="ru-RU" dirty="0"/>
              <a:t>РФ «Об образовании» устав гражданского образовательного учреждения </a:t>
            </a:r>
            <a:r>
              <a:rPr lang="ru-RU" dirty="0" smtClean="0"/>
              <a:t>разрабатывался </a:t>
            </a:r>
            <a:r>
              <a:rPr lang="ru-RU" dirty="0"/>
              <a:t>и принимается </a:t>
            </a:r>
            <a:r>
              <a:rPr lang="ru-RU" dirty="0" smtClean="0"/>
              <a:t> коллективом образовательного учреждения </a:t>
            </a:r>
            <a:r>
              <a:rPr lang="ru-RU" dirty="0"/>
              <a:t>и утверждался его учредителем</a:t>
            </a:r>
          </a:p>
        </p:txBody>
      </p:sp>
      <p:sp>
        <p:nvSpPr>
          <p:cNvPr id="33797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196975"/>
            <a:ext cx="4041775" cy="639763"/>
          </a:xfrm>
        </p:spPr>
        <p:txBody>
          <a:bodyPr/>
          <a:lstStyle/>
          <a:p>
            <a:pPr eaLnBrk="1" hangingPunct="1"/>
            <a:r>
              <a:rPr lang="ru-RU" altLang="ru-RU" smtClean="0"/>
              <a:t>Стало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844675"/>
            <a:ext cx="4041775" cy="26939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Федеральный закон № 273-ФЗ (ч. 1 ст. 25) закрепляет, что образовательная организация действует на основании устава, утвержденного в порядке, установленном законодательством РФ.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3799" name="TextBox 6"/>
          <p:cNvSpPr txBox="1">
            <a:spLocks noChangeArrowheads="1"/>
          </p:cNvSpPr>
          <p:nvPr/>
        </p:nvSpPr>
        <p:spPr bwMode="auto">
          <a:xfrm>
            <a:off x="611188" y="4437063"/>
            <a:ext cx="3455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Calibri" pitchFamily="34" charset="0"/>
              </a:rPr>
              <a:t>Иначе говоря: </a:t>
            </a:r>
            <a:r>
              <a:rPr lang="ru-RU" altLang="ru-RU">
                <a:latin typeface="Calibri" pitchFamily="34" charset="0"/>
              </a:rPr>
              <a:t>Устав сначала принимался образовательным учреждением, а затем утверждался учредителем</a:t>
            </a:r>
          </a:p>
        </p:txBody>
      </p:sp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4787900" y="4437063"/>
            <a:ext cx="34559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b="1">
                <a:latin typeface="Calibri" pitchFamily="34" charset="0"/>
              </a:rPr>
              <a:t>Иначе говоря: </a:t>
            </a:r>
            <a:r>
              <a:rPr lang="ru-RU" altLang="ru-RU">
                <a:latin typeface="Calibri" pitchFamily="34" charset="0"/>
              </a:rPr>
              <a:t>Поскольку значительная часть содержания устава перемещается в локальные акты, то снимаются избыточные механизмы принятия устава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468313" y="6165850"/>
            <a:ext cx="83518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solidFill>
                  <a:srgbClr val="FF0000"/>
                </a:solidFill>
              </a:rPr>
              <a:t>Уставы должны быть приведены в соответствие с Федеральным законом </a:t>
            </a:r>
            <a:endParaRPr lang="ru-RU" altLang="ru-RU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ru-RU" altLang="ru-RU" dirty="0" smtClean="0">
                <a:solidFill>
                  <a:srgbClr val="FF0000"/>
                </a:solidFill>
              </a:rPr>
              <a:t>№ </a:t>
            </a:r>
            <a:r>
              <a:rPr lang="ru-RU" altLang="ru-RU" dirty="0">
                <a:solidFill>
                  <a:srgbClr val="FF0000"/>
                </a:solidFill>
              </a:rPr>
              <a:t>273-ФЗ до 01.01.2016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Локальные акты</a:t>
            </a:r>
            <a:endParaRPr lang="ru-RU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95288" y="4868863"/>
            <a:ext cx="8497887" cy="1439862"/>
          </a:xfrm>
          <a:prstGeom prst="wedgeRectCallout">
            <a:avLst>
              <a:gd name="adj1" fmla="val -1956"/>
              <a:gd name="adj2" fmla="val 713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При принятии локальных нормативных актов, затрагивающих права обучающихся и работников образовательной организации, учитывается мнение советов обучающихся, советов родителей, представительных органов обучающихся, а также в ряде случаев представительных органов работников (при их наличии).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6156325" y="2276475"/>
            <a:ext cx="431800" cy="2447925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1" name="TextBox 7"/>
          <p:cNvSpPr txBox="1">
            <a:spLocks noChangeArrowheads="1"/>
          </p:cNvSpPr>
          <p:nvPr/>
        </p:nvSpPr>
        <p:spPr bwMode="auto">
          <a:xfrm>
            <a:off x="6659563" y="2636838"/>
            <a:ext cx="2233612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Данные локальные акты размещаются на сайте образовательной организации в сети «Интернет»</a:t>
            </a:r>
          </a:p>
        </p:txBody>
      </p:sp>
      <p:pic>
        <p:nvPicPr>
          <p:cNvPr id="34822" name="Рисунок 9" descr="Рисунок2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83566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финансирование</a:t>
            </a:r>
            <a:endParaRPr lang="ru-RU" dirty="0"/>
          </a:p>
        </p:txBody>
      </p:sp>
      <p:pic>
        <p:nvPicPr>
          <p:cNvPr id="35843" name="Рисунок 3" descr="87019_norm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692150"/>
            <a:ext cx="4375150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общего образования </a:t>
            </a:r>
          </a:p>
        </p:txBody>
      </p:sp>
      <p:pic>
        <p:nvPicPr>
          <p:cNvPr id="36867" name="Рисунок 5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20938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2915816" y="2276872"/>
            <a:ext cx="5688632" cy="2592288"/>
            <a:chOff x="0" y="1711314"/>
            <a:chExt cx="4040188" cy="1570140"/>
          </a:xfrm>
          <a:solidFill>
            <a:schemeClr val="accent1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Система финансирования общего образования с двух уровней (региона и муниципалитета) сохраняется. Аналогичная система распространяется на финансирование дошкольного образования (с 01.01.2014)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Расчет нормативов, критерии дифференциации </a:t>
            </a:r>
          </a:p>
        </p:txBody>
      </p:sp>
      <p:pic>
        <p:nvPicPr>
          <p:cNvPr id="5" name="Рисунок 4" descr="Рисунок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99076"/>
            <a:ext cx="9003048" cy="60589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6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Рисунок 7" descr="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33825"/>
            <a:ext cx="2016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Рисунок 5" descr="Рисунок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49275"/>
            <a:ext cx="6211888" cy="570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ru-RU" altLang="ru-RU" sz="3600" smtClean="0"/>
              <a:t>Финансирование профессионального образования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323528" y="1196752"/>
          <a:ext cx="8352928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323528" y="4005064"/>
          <a:ext cx="828092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частных организаций</a:t>
            </a:r>
          </a:p>
        </p:txBody>
      </p:sp>
      <p:grpSp>
        <p:nvGrpSpPr>
          <p:cNvPr id="2" name="Группа 5"/>
          <p:cNvGrpSpPr/>
          <p:nvPr/>
        </p:nvGrpSpPr>
        <p:grpSpPr>
          <a:xfrm>
            <a:off x="467544" y="1196752"/>
            <a:ext cx="8157592" cy="1080120"/>
            <a:chOff x="0" y="0"/>
            <a:chExt cx="8229600" cy="601727"/>
          </a:xfrm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0"/>
              <a:ext cx="8229600" cy="601727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3">
              <a:schemeClr val="dk2">
                <a:hueOff val="0"/>
                <a:satOff val="0"/>
                <a:lumOff val="0"/>
                <a:alphaOff val="0"/>
              </a:schemeClr>
            </a:fillRef>
            <a:effectRef idx="2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72008" y="29374"/>
              <a:ext cx="8128218" cy="54297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/>
                <a:t>Фиксация доступа частных образовательных организаций к бюджетному финансированию</a:t>
              </a:r>
            </a:p>
          </p:txBody>
        </p:sp>
      </p:grpSp>
      <p:pic>
        <p:nvPicPr>
          <p:cNvPr id="40964" name="Рисунок 8" descr="Рисунок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76475"/>
            <a:ext cx="82597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Структура системы образования</a:t>
            </a:r>
          </a:p>
        </p:txBody>
      </p:sp>
      <p:pic>
        <p:nvPicPr>
          <p:cNvPr id="5123" name="Рисунок 4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25538"/>
            <a:ext cx="8251825" cy="512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Финансирование частных организаций</a:t>
            </a:r>
          </a:p>
        </p:txBody>
      </p:sp>
      <p:pic>
        <p:nvPicPr>
          <p:cNvPr id="41987" name="Рисунок 3" descr="Рисунок4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393112" cy="513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Иные услуги, оказываемые за счет соответствующих бюджетов</a:t>
            </a:r>
          </a:p>
        </p:txBody>
      </p:sp>
      <p:pic>
        <p:nvPicPr>
          <p:cNvPr id="43011" name="Рисунок 3" descr="Рисунок4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8620125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68313" y="188913"/>
            <a:ext cx="8229600" cy="7921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latin typeface="+mj-lt"/>
                <a:ea typeface="+mj-ea"/>
                <a:cs typeface="+mj-cs"/>
              </a:rPr>
              <a:t>Плата за присмотр и уход </a:t>
            </a:r>
          </a:p>
        </p:txBody>
      </p:sp>
      <p:pic>
        <p:nvPicPr>
          <p:cNvPr id="44035" name="Рисунок 3" descr="Рисунок4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12825"/>
            <a:ext cx="8643938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Платные образовательные услуги</a:t>
            </a:r>
          </a:p>
        </p:txBody>
      </p:sp>
      <p:pic>
        <p:nvPicPr>
          <p:cNvPr id="45059" name="Рисунок 4" descr="Рисунок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35975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467544" y="5301208"/>
            <a:ext cx="8208912" cy="1296144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Увеличение стоимости платных образовательных услуг после заключения  договора не допускается, за исключением увеличения стоимости указанных услуг с учетом уровня инфляции, предусмотренного основными характеристиками федерального бюджета на очередной финансовый год и плановый период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Платные образовательные услуги</a:t>
            </a:r>
          </a:p>
        </p:txBody>
      </p:sp>
      <p:pic>
        <p:nvPicPr>
          <p:cNvPr id="46083" name="Рисунок 3" descr="Рисунок3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8515350" cy="529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468313" y="333375"/>
            <a:ext cx="8229600" cy="11430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Ограничения платной образовательной деятельности</a:t>
            </a:r>
          </a:p>
        </p:txBody>
      </p:sp>
      <p:pic>
        <p:nvPicPr>
          <p:cNvPr id="47107" name="Рисунок 5" descr="Рисунок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320088" cy="507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Правовая регламентация организации и осуществления образовательной деятельности </a:t>
            </a:r>
            <a:endParaRPr lang="ru-RU" dirty="0"/>
          </a:p>
        </p:txBody>
      </p:sp>
      <p:pic>
        <p:nvPicPr>
          <p:cNvPr id="48131" name="Рисунок 3" descr="Ligatest_Licenz_Obrazo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190"/>
          <a:stretch>
            <a:fillRect/>
          </a:stretch>
        </p:blipFill>
        <p:spPr bwMode="auto">
          <a:xfrm>
            <a:off x="755650" y="1557338"/>
            <a:ext cx="53054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92162"/>
          </a:xfrm>
        </p:spPr>
        <p:txBody>
          <a:bodyPr/>
          <a:lstStyle/>
          <a:p>
            <a:pPr eaLnBrk="1" hangingPunct="1"/>
            <a:r>
              <a:rPr lang="ru-RU" altLang="ru-RU" smtClean="0"/>
              <a:t>Лицензирование</a:t>
            </a:r>
          </a:p>
        </p:txBody>
      </p:sp>
      <p:pic>
        <p:nvPicPr>
          <p:cNvPr id="49155" name="Рисунок 7" descr="Рисунок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8343900" cy="438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Рисунок 8" descr="Рисунок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5157788"/>
            <a:ext cx="8640763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Государственная аккредитация</a:t>
            </a:r>
          </a:p>
        </p:txBody>
      </p:sp>
      <p:grpSp>
        <p:nvGrpSpPr>
          <p:cNvPr id="2" name="Группа 20"/>
          <p:cNvGrpSpPr/>
          <p:nvPr/>
        </p:nvGrpSpPr>
        <p:grpSpPr>
          <a:xfrm>
            <a:off x="539552" y="5157192"/>
            <a:ext cx="8208912" cy="1296144"/>
            <a:chOff x="0" y="1711314"/>
            <a:chExt cx="4040188" cy="1570140"/>
          </a:xfrm>
          <a:solidFill>
            <a:schemeClr val="accent6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76648" y="1787962"/>
              <a:ext cx="3886892" cy="1416844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>
                  <a:latin typeface="Arial" pitchFamily="34" charset="0"/>
                  <a:cs typeface="Arial" pitchFamily="34" charset="0"/>
                </a:rPr>
                <a:t>Действие ранее выданных свидетельств о государственной аккредитации продолжается, переоформление до  01.01.2016 г. (ч. 9 ст. 108)</a:t>
              </a:r>
              <a:endParaRPr lang="ru-RU" sz="1600" dirty="0"/>
            </a:p>
          </p:txBody>
        </p:sp>
      </p:grpSp>
      <p:pic>
        <p:nvPicPr>
          <p:cNvPr id="50180" name="Рисунок 9" descr="Рисунок2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25817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Государственный контроль (надзор) в сфере образования</a:t>
            </a:r>
            <a:endParaRPr lang="ru-RU" dirty="0"/>
          </a:p>
        </p:txBody>
      </p:sp>
      <p:pic>
        <p:nvPicPr>
          <p:cNvPr id="51203" name="Рисунок 5" descr="Рисунок2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12875"/>
            <a:ext cx="8240712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Виды образования</a:t>
            </a:r>
          </a:p>
        </p:txBody>
      </p:sp>
      <p:pic>
        <p:nvPicPr>
          <p:cNvPr id="6147" name="Рисунок 5" descr="Рисунок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8240712" cy="464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795963" y="3141663"/>
            <a:ext cx="1008062" cy="1366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2227" name="Заголовок 1"/>
          <p:cNvSpPr>
            <a:spLocks noGrp="1"/>
          </p:cNvSpPr>
          <p:nvPr>
            <p:ph type="title"/>
          </p:nvPr>
        </p:nvSpPr>
        <p:spPr>
          <a:xfrm>
            <a:off x="323850" y="274638"/>
            <a:ext cx="8496300" cy="706437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Действия контрольно-надзорного органа в случае выявлений нарушений законодательства РФ об образовании (начало)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750" y="1125538"/>
            <a:ext cx="8064500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Выявление нарушения законодательства РФ об образовании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844675"/>
            <a:ext cx="80645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dirty="0" smtClean="0"/>
              <a:t>Выдача предписания об устранении выявленных нарушений законодательства РФ об образовании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27813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3573463"/>
            <a:ext cx="3960813" cy="1150937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Продолжение функционирования организации, осуществляющей образовательную деятельность, в нормальном режиме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 bwMode="auto">
          <a:xfrm>
            <a:off x="468313" y="5157788"/>
            <a:ext cx="2663825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Составление протокола об административном правонарушении за неисполнение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6300788" y="5157788"/>
            <a:ext cx="2592387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Запрет приема в данную организацию, осуществляющую образовательную деятельность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348038" y="5157788"/>
            <a:ext cx="2519362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Направление материалов в суд для привлечения к административной ответственности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557338"/>
            <a:ext cx="10096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565400"/>
            <a:ext cx="1009650" cy="206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141663"/>
            <a:ext cx="1008063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1416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3141663"/>
            <a:ext cx="1150938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19" name="Левая фигурная скобка 18"/>
          <p:cNvSpPr/>
          <p:nvPr/>
        </p:nvSpPr>
        <p:spPr>
          <a:xfrm rot="5400000">
            <a:off x="4356894" y="1340644"/>
            <a:ext cx="503238" cy="6985000"/>
          </a:xfrm>
          <a:prstGeom prst="leftBrace">
            <a:avLst>
              <a:gd name="adj1" fmla="val 8333"/>
              <a:gd name="adj2" fmla="val 257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6084888" y="3068637"/>
            <a:ext cx="503238" cy="3529013"/>
          </a:xfrm>
          <a:prstGeom prst="leftBrace">
            <a:avLst>
              <a:gd name="adj1" fmla="val 8333"/>
              <a:gd name="adj2" fmla="val 510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508625" y="3789363"/>
            <a:ext cx="1008063" cy="5032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251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856662" cy="706437"/>
          </a:xfrm>
        </p:spPr>
        <p:txBody>
          <a:bodyPr/>
          <a:lstStyle/>
          <a:p>
            <a:pPr eaLnBrk="1" hangingPunct="1"/>
            <a:r>
              <a:rPr lang="ru-RU" altLang="ru-RU" sz="2400" smtClean="0"/>
              <a:t>Действия контрольно-надзорного органа в случае выявлений нарушений законодательства РФ об образовании (окончание)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188" y="1052513"/>
            <a:ext cx="8135937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Привлечение организации, осуществляющей образовательную деятельность, судом  к административной ответственности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750" y="1916113"/>
            <a:ext cx="8135938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повторного предписания об устранении выявленных нарушений законодательства РФ об образовании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34290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4221163"/>
            <a:ext cx="2519363" cy="252095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Возобновление лицензии со дня, следующего за днем подписания акта проверки, устанавливающего факт исполнения выданного повторного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3419475" y="5373688"/>
            <a:ext cx="5256213" cy="64770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buFont typeface="Arial" charset="0"/>
              <a:buNone/>
              <a:defRPr/>
            </a:pPr>
            <a:r>
              <a:rPr lang="ru-RU" sz="1600" dirty="0"/>
              <a:t>Вынесение судом решения об аннулировании лицензии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419475" y="4292600"/>
            <a:ext cx="5256213" cy="5762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Обращение в суд с заявлением об аннулировании лицензии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628775"/>
            <a:ext cx="1009650" cy="287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420938"/>
            <a:ext cx="1009650" cy="207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331913" y="3789363"/>
            <a:ext cx="1008062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8888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435600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2636838"/>
            <a:ext cx="806450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Приостановление действия лицензии полностью или частично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4140200" y="3213100"/>
            <a:ext cx="1008063" cy="207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5508625" y="4868863"/>
            <a:ext cx="1008063" cy="50482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5795963" y="3141663"/>
            <a:ext cx="1008062" cy="1366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275" name="Заголовок 1"/>
          <p:cNvSpPr>
            <a:spLocks noGrp="1"/>
          </p:cNvSpPr>
          <p:nvPr>
            <p:ph type="title"/>
          </p:nvPr>
        </p:nvSpPr>
        <p:spPr>
          <a:xfrm>
            <a:off x="323850" y="115888"/>
            <a:ext cx="8496300" cy="865187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Действия контрольно-надзорного органа в случае выявлений нарушений требований ФГОС к результатам освоения основных образовательных программ (начало)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750" y="1052513"/>
            <a:ext cx="806450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Выявление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844675"/>
            <a:ext cx="8064500" cy="720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предписания об устранении выявленных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27813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539750" y="3573463"/>
            <a:ext cx="3960813" cy="1150937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Продолжение функционирования организации, осуществляющей образовательную деятельность, в нормальном режиме</a:t>
            </a: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 bwMode="auto">
          <a:xfrm>
            <a:off x="468313" y="5157788"/>
            <a:ext cx="2663825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Составление протокола об административном правонарушении за неисполнение предписания</a:t>
            </a: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 bwMode="auto">
          <a:xfrm>
            <a:off x="6300788" y="5157788"/>
            <a:ext cx="2592387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Запрет приема в данную организацию, осуществляющую образовательную деятельность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3348038" y="5157788"/>
            <a:ext cx="2519362" cy="1439862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Направление материалов в суд для привлечения к административной ответственности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557338"/>
            <a:ext cx="10096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565400"/>
            <a:ext cx="1009650" cy="206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141663"/>
            <a:ext cx="1008063" cy="4318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1416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24525" y="3141663"/>
            <a:ext cx="1150938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19" name="Левая фигурная скобка 18"/>
          <p:cNvSpPr/>
          <p:nvPr/>
        </p:nvSpPr>
        <p:spPr>
          <a:xfrm rot="5400000">
            <a:off x="4356894" y="1340644"/>
            <a:ext cx="503238" cy="6985000"/>
          </a:xfrm>
          <a:prstGeom prst="leftBrace">
            <a:avLst>
              <a:gd name="adj1" fmla="val 8333"/>
              <a:gd name="adj2" fmla="val 25794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Левая фигурная скобка 20"/>
          <p:cNvSpPr/>
          <p:nvPr/>
        </p:nvSpPr>
        <p:spPr>
          <a:xfrm rot="5400000">
            <a:off x="6084888" y="3068637"/>
            <a:ext cx="503238" cy="3529013"/>
          </a:xfrm>
          <a:prstGeom prst="leftBrace">
            <a:avLst>
              <a:gd name="adj1" fmla="val 8333"/>
              <a:gd name="adj2" fmla="val 5109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трелка вниз 17"/>
          <p:cNvSpPr/>
          <p:nvPr/>
        </p:nvSpPr>
        <p:spPr>
          <a:xfrm>
            <a:off x="6516688" y="3789363"/>
            <a:ext cx="1008062" cy="5032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5299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856662" cy="706437"/>
          </a:xfrm>
        </p:spPr>
        <p:txBody>
          <a:bodyPr/>
          <a:lstStyle/>
          <a:p>
            <a:pPr eaLnBrk="1" hangingPunct="1"/>
            <a:r>
              <a:rPr lang="ru-RU" altLang="ru-RU" sz="2000" smtClean="0"/>
              <a:t>Действия контрольно-надзорного органа в случае выявлений нарушений требований ФГОС к результатам освоения основных образовательных программ (окончание)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188" y="1052513"/>
            <a:ext cx="8135937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Привлечение организации, осуществляющей образовательную деятельность, судом  к административной ответственности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611188" y="1916113"/>
            <a:ext cx="8135937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 typeface="Arial" charset="0"/>
              <a:buNone/>
              <a:defRPr/>
            </a:pPr>
            <a:r>
              <a:rPr lang="ru-RU" sz="1600" dirty="0" smtClean="0"/>
              <a:t>Выдача повторного предписания об устранении выявленных нарушений требований ФГОС к результатам освоения основных образовательных программ</a:t>
            </a:r>
          </a:p>
        </p:txBody>
      </p:sp>
      <p:sp>
        <p:nvSpPr>
          <p:cNvPr id="8" name="Содержимое 6"/>
          <p:cNvSpPr txBox="1">
            <a:spLocks/>
          </p:cNvSpPr>
          <p:nvPr/>
        </p:nvSpPr>
        <p:spPr bwMode="auto">
          <a:xfrm>
            <a:off x="611188" y="3429000"/>
            <a:ext cx="8064500" cy="360363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eaLnBrk="0" hangingPunct="0">
              <a:buFont typeface="Arial" charset="0"/>
              <a:buNone/>
              <a:defRPr/>
            </a:pPr>
            <a:r>
              <a:rPr lang="ru-RU" sz="1600" dirty="0"/>
              <a:t>Предписание исполнено?</a:t>
            </a:r>
          </a:p>
        </p:txBody>
      </p:sp>
      <p:sp>
        <p:nvSpPr>
          <p:cNvPr id="9" name="Содержимое 6"/>
          <p:cNvSpPr txBox="1">
            <a:spLocks/>
          </p:cNvSpPr>
          <p:nvPr/>
        </p:nvSpPr>
        <p:spPr bwMode="auto">
          <a:xfrm>
            <a:off x="611188" y="4292600"/>
            <a:ext cx="3455987" cy="2232025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Возобновление действия государственной аккредитации и снятие временного запрета приема  со дня, следующего за днем подписания акта проверки, устанавливающего факт исполнения выданного повторного предписания</a:t>
            </a: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 bwMode="auto">
          <a:xfrm>
            <a:off x="5292725" y="4292600"/>
            <a:ext cx="3382963" cy="2305050"/>
          </a:xfrm>
          <a:prstGeom prst="roundRect">
            <a:avLst/>
          </a:prstGeom>
          <a:ln w="254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19050" algn="ctr" eaLnBrk="0" hangingPunct="0">
              <a:buFont typeface="Arial" charset="0"/>
              <a:buNone/>
              <a:defRPr/>
            </a:pPr>
            <a:r>
              <a:rPr lang="ru-RU" sz="1600" dirty="0"/>
              <a:t>Лишение организации, осуществляющей образовательную деятельность, государственной аккредитации полностью или частично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4067175" y="1628775"/>
            <a:ext cx="1009650" cy="287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067175" y="2420938"/>
            <a:ext cx="1009650" cy="2079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908175" y="3789363"/>
            <a:ext cx="1008063" cy="503237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150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43663" y="3789363"/>
            <a:ext cx="1152525" cy="36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НЕТ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188" y="2636838"/>
            <a:ext cx="8064500" cy="57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Приостановление действия государственной аккредитации полностью или частично</a:t>
            </a:r>
          </a:p>
        </p:txBody>
      </p:sp>
      <p:sp>
        <p:nvSpPr>
          <p:cNvPr id="23" name="Стрелка вниз 22"/>
          <p:cNvSpPr/>
          <p:nvPr/>
        </p:nvSpPr>
        <p:spPr>
          <a:xfrm>
            <a:off x="4140200" y="3213100"/>
            <a:ext cx="1008063" cy="2079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обучающиеся</a:t>
            </a:r>
            <a:endParaRPr lang="ru-RU" dirty="0"/>
          </a:p>
        </p:txBody>
      </p:sp>
      <p:pic>
        <p:nvPicPr>
          <p:cNvPr id="56323" name="Рисунок 2" descr="2226_phot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447675"/>
            <a:ext cx="4608512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Права обучающихся </a:t>
            </a:r>
          </a:p>
        </p:txBody>
      </p:sp>
      <p:pic>
        <p:nvPicPr>
          <p:cNvPr id="57347" name="Рисунок 5" descr="Рисунок2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8442325" cy="457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Гарантии завершения обучения по образовательной программе</a:t>
            </a:r>
          </a:p>
        </p:txBody>
      </p:sp>
      <p:pic>
        <p:nvPicPr>
          <p:cNvPr id="58371" name="Рисунок 5" descr="Рисунок2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150" y="1557338"/>
            <a:ext cx="8832850" cy="49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Психолого-педагогическая, медицинская и социальная помощь</a:t>
            </a:r>
          </a:p>
        </p:txBody>
      </p:sp>
      <p:pic>
        <p:nvPicPr>
          <p:cNvPr id="59395" name="Рисунок 4" descr="Рисунок29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42486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lang="ru-RU" altLang="ru-RU" sz="3200" smtClean="0"/>
              <a:t>Функции Центра психолого-педагогической, медицинской и социальной помощи</a:t>
            </a:r>
          </a:p>
        </p:txBody>
      </p:sp>
      <p:pic>
        <p:nvPicPr>
          <p:cNvPr id="60419" name="Рисунок 5" descr="Рисунок3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8393112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Дисциплинарная ответственность обучающихся </a:t>
            </a:r>
          </a:p>
        </p:txBody>
      </p:sp>
      <p:pic>
        <p:nvPicPr>
          <p:cNvPr id="61443" name="Рисунок 6" descr="i311lyj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213100"/>
            <a:ext cx="1944687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Рисунок 6" descr="Рисунок3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2322513"/>
            <a:ext cx="8296275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611560" y="1412776"/>
            <a:ext cx="8208912" cy="864096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latin typeface="Arial" pitchFamily="34" charset="0"/>
                  <a:cs typeface="Arial" pitchFamily="34" charset="0"/>
                </a:rPr>
                <a:t>Федеральный закон № 273-ФЗ предусматривает:</a:t>
              </a: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Уровни общего образования</a:t>
            </a:r>
          </a:p>
        </p:txBody>
      </p:sp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395288" y="4149725"/>
            <a:ext cx="82804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>
                <a:latin typeface="Calibri" pitchFamily="34" charset="0"/>
              </a:rPr>
              <a:t>Что изменилось: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Дошкольное образование вводится как самостоятельный уровень общего образования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Уточнение наименования: теперь среднее (полное) общее образование называется «среднее общее образование»</a:t>
            </a:r>
          </a:p>
          <a:p>
            <a:pPr eaLnBrk="1" hangingPunct="1">
              <a:buFont typeface="Arial" charset="0"/>
              <a:buChar char="•"/>
            </a:pPr>
            <a:r>
              <a:rPr lang="ru-RU" altLang="ru-RU" sz="2000">
                <a:latin typeface="Calibri" pitchFamily="34" charset="0"/>
              </a:rPr>
              <a:t> Ступени общего образования = Уровни общего образования. Термин «ступень» в новом Законе не используется</a:t>
            </a:r>
          </a:p>
        </p:txBody>
      </p:sp>
      <p:pic>
        <p:nvPicPr>
          <p:cNvPr id="7172" name="Рисунок 5" descr="Рисунок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356600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Виды дисциплинарной ответственности </a:t>
            </a:r>
            <a:r>
              <a:rPr lang="ru-RU" sz="4000" dirty="0"/>
              <a:t>обучающихся </a:t>
            </a:r>
          </a:p>
        </p:txBody>
      </p:sp>
      <p:pic>
        <p:nvPicPr>
          <p:cNvPr id="62467" name="Рисунок 8" descr="Рисунок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3068638"/>
            <a:ext cx="8356600" cy="368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Рисунок 9" descr="Рисунок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6295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smtClean="0"/>
              <a:t>Порядок применения мер дисциплинарной ответственности обучающихся </a:t>
            </a:r>
          </a:p>
        </p:txBody>
      </p:sp>
      <p:pic>
        <p:nvPicPr>
          <p:cNvPr id="63491" name="Рисунок 7" descr="Рисунок3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8240712" cy="429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0"/>
          <p:cNvGrpSpPr/>
          <p:nvPr/>
        </p:nvGrpSpPr>
        <p:grpSpPr>
          <a:xfrm>
            <a:off x="611560" y="1412776"/>
            <a:ext cx="8208912" cy="864096"/>
            <a:chOff x="0" y="1711314"/>
            <a:chExt cx="4040188" cy="1570140"/>
          </a:xfrm>
          <a:solidFill>
            <a:schemeClr val="tx2">
              <a:lumMod val="7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0" y="1711314"/>
              <a:ext cx="4040188" cy="1570140"/>
            </a:xfrm>
            <a:prstGeom prst="roundRect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76648" y="1787962"/>
              <a:ext cx="3886892" cy="1493492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3820" tIns="83820" rIns="83820" bIns="83820" spcCol="127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dirty="0"/>
                <a:t>Порядок применения к обучающимся и снятия с обучающихся мер дисциплинарного взыскания установлен Приказом </a:t>
              </a:r>
              <a:r>
                <a:rPr lang="ru-RU" sz="1600" dirty="0" err="1"/>
                <a:t>Минобрнауки</a:t>
              </a:r>
              <a:r>
                <a:rPr lang="ru-RU" sz="1600" dirty="0"/>
                <a:t> России от 15.03.2013 № 185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Отчисление как мера дисциплинарного взыскания </a:t>
            </a:r>
          </a:p>
        </p:txBody>
      </p:sp>
      <p:pic>
        <p:nvPicPr>
          <p:cNvPr id="64515" name="Рисунок 4" descr="Рисунок3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3566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smtClean="0"/>
              <a:t>Порядок отчисления обучающихся</a:t>
            </a:r>
          </a:p>
        </p:txBody>
      </p:sp>
      <p:pic>
        <p:nvPicPr>
          <p:cNvPr id="65539" name="Рисунок 5" descr="Рисунок3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84300"/>
            <a:ext cx="88138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Рисунок 3" descr="Рисунок3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866775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3933825"/>
            <a:ext cx="7772400" cy="18653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Педагогические работники</a:t>
            </a:r>
            <a:endParaRPr lang="ru-RU" dirty="0"/>
          </a:p>
        </p:txBody>
      </p:sp>
      <p:pic>
        <p:nvPicPr>
          <p:cNvPr id="4" name="Рисунок 3" descr="495_9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32656"/>
            <a:ext cx="4680520" cy="3507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Основные изменения</a:t>
            </a:r>
          </a:p>
        </p:txBody>
      </p:sp>
      <p:pic>
        <p:nvPicPr>
          <p:cNvPr id="68611" name="Рисунок 4" descr="Рисунок3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8613775" cy="528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Конфликт интересов педагогического работника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050" y="1600200"/>
            <a:ext cx="6913563" cy="52578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Педагогический работник организации, осуществляющей образовательную деятельность, в том числе в качестве индивидуального предпринимателя, не вправе оказывать платные образовательные услуги обучающимся в данной организации, если это приводит к конфликту интересов педагогического работника (ч. 2 ст. 48)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Конфликт интересов педагогического работника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 ситуация,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обучающегося, родителей (законных представителей) несовершеннолетних обучающихся</a:t>
            </a:r>
          </a:p>
        </p:txBody>
      </p:sp>
      <p:pic>
        <p:nvPicPr>
          <p:cNvPr id="69636" name="Рисунок 4" descr="44862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28775"/>
            <a:ext cx="1943100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Заработная плата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5445224"/>
            <a:ext cx="8496944" cy="12241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 соответствии со ст. 74 ТК РФ необходимо уведомить работников не менее, чем за два месяца, несмотря на то, что общий размер заработной платы может не измениться</a:t>
            </a:r>
          </a:p>
        </p:txBody>
      </p:sp>
      <p:pic>
        <p:nvPicPr>
          <p:cNvPr id="70662" name="Рисунок 5" descr="Рисунок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0525" y="1511300"/>
            <a:ext cx="836295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Рисунок 5" descr="Рисунок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8777287" cy="543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Гарантии уровня заработной платы при расчете нормативов финансирования</a:t>
            </a:r>
          </a:p>
        </p:txBody>
      </p:sp>
      <p:pic>
        <p:nvPicPr>
          <p:cNvPr id="7" name="Рисунок 6" descr="13455268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08400" y="3141663"/>
            <a:ext cx="1670050" cy="1797050"/>
          </a:xfrm>
          <a:prstGeom prst="rect">
            <a:avLst/>
          </a:prstGeom>
          <a:ln>
            <a:solidFill>
              <a:schemeClr val="dk2">
                <a:shade val="60000"/>
                <a:hueOff val="0"/>
                <a:satOff val="0"/>
                <a:lumOff val="0"/>
              </a:schemeClr>
            </a:solidFill>
          </a:ln>
        </p:spPr>
      </p:pic>
      <p:sp>
        <p:nvSpPr>
          <p:cNvPr id="71685" name="TextBox 7"/>
          <p:cNvSpPr txBox="1">
            <a:spLocks noChangeArrowheads="1"/>
          </p:cNvSpPr>
          <p:nvPr/>
        </p:nvSpPr>
        <p:spPr bwMode="auto">
          <a:xfrm>
            <a:off x="3708400" y="5373688"/>
            <a:ext cx="165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Calibri" pitchFamily="34" charset="0"/>
              </a:rPr>
              <a:t>ч. 3 ст. 99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dirty="0" smtClean="0"/>
              <a:t>Уровни профессионального образования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288" y="4437063"/>
            <a:ext cx="8280400" cy="2062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+mn-lt"/>
              </a:rPr>
              <a:t>Что изменилось: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1. Вводится два вида программ СПО: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latin typeface="+mn-lt"/>
              </a:rPr>
              <a:t> подготовка квалифицированных рабочих (служащих)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latin typeface="+mn-lt"/>
              </a:rPr>
              <a:t> подготовка специалистов среднего звена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2. 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НПО включено в систему СПО как подготовка квалифицированных рабочих (служащих)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 3. Введен третий уровень высшего образования – подготовка кадров высшей квалификации (аспирантура, ординатура и иные виды подготовки)</a:t>
            </a:r>
          </a:p>
          <a:p>
            <a:pPr marL="355600" indent="-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+mn-lt"/>
              </a:rPr>
              <a:t>4. Докторантура выведена из системы образования в сферу науки</a:t>
            </a:r>
          </a:p>
        </p:txBody>
      </p:sp>
      <p:pic>
        <p:nvPicPr>
          <p:cNvPr id="8196" name="Рисунок 4" descr="Рисунок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12875"/>
            <a:ext cx="8564563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Педагогические работники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764704"/>
            <a:ext cx="842493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 рабочее время включаются все виды педагогической работы, как аудиторной (уроки), так и неаудиторной (методической, воспитательной, и иной) (ч. 6 ст. 47)</a:t>
            </a:r>
          </a:p>
        </p:txBody>
      </p:sp>
      <p:pic>
        <p:nvPicPr>
          <p:cNvPr id="72710" name="Рисунок 5" descr="Рисунок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8551863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Box 6"/>
          <p:cNvSpPr txBox="1">
            <a:spLocks noChangeArrowheads="1"/>
          </p:cNvSpPr>
          <p:nvPr/>
        </p:nvSpPr>
        <p:spPr bwMode="auto">
          <a:xfrm>
            <a:off x="5724525" y="5589588"/>
            <a:ext cx="31480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*только для научно-педагогических работников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Педагогические работники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397000"/>
          <a:ext cx="8064896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71600" y="4437112"/>
            <a:ext cx="7488832" cy="187220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Соотношение учебной (преподавательской) и другой педагогической работы в пределах рабочей недели или учебного года определяется соответствующим локальным нормативным актом организации, осуществляющей образовательную деятельность, с учетом количества часов по учебному плану, специальности и квалификации работника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ubtitle 2"/>
          <p:cNvSpPr txBox="1">
            <a:spLocks/>
          </p:cNvSpPr>
          <p:nvPr/>
        </p:nvSpPr>
        <p:spPr bwMode="auto">
          <a:xfrm>
            <a:off x="255588" y="6415088"/>
            <a:ext cx="41433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800">
                <a:solidFill>
                  <a:schemeClr val="bg1"/>
                </a:solidFill>
                <a:cs typeface="Arial" charset="0"/>
              </a:rPr>
              <a:t>Высшая школа экономики, Москва, </a:t>
            </a:r>
            <a:r>
              <a:rPr lang="en-US" altLang="ru-RU" sz="800">
                <a:solidFill>
                  <a:schemeClr val="bg1"/>
                </a:solidFill>
                <a:cs typeface="Arial" charset="0"/>
              </a:rPr>
              <a:t>201</a:t>
            </a:r>
            <a:r>
              <a:rPr lang="ru-RU" altLang="ru-RU" sz="800">
                <a:solidFill>
                  <a:schemeClr val="bg1"/>
                </a:solidFill>
                <a:cs typeface="Arial" charset="0"/>
              </a:rPr>
              <a:t>3</a:t>
            </a:r>
            <a:endParaRPr lang="en-US" altLang="ru-RU" sz="800">
              <a:solidFill>
                <a:schemeClr val="bg1"/>
              </a:solidFill>
              <a:cs typeface="Arial" charset="0"/>
            </a:endParaRPr>
          </a:p>
          <a:p>
            <a:pPr eaLnBrk="1" hangingPunct="1"/>
            <a:endParaRPr kumimoji="1" lang="ru-RU" altLang="ru-RU" sz="8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47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68" t="12663" r="25471" b="70728"/>
          <a:stretch>
            <a:fillRect/>
          </a:stretch>
        </p:blipFill>
        <p:spPr bwMode="auto">
          <a:xfrm>
            <a:off x="323850" y="548681"/>
            <a:ext cx="8418513" cy="13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7" name="Title 1"/>
          <p:cNvSpPr txBox="1">
            <a:spLocks/>
          </p:cNvSpPr>
          <p:nvPr/>
        </p:nvSpPr>
        <p:spPr bwMode="auto">
          <a:xfrm>
            <a:off x="214313" y="115888"/>
            <a:ext cx="8929687" cy="36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b="1" dirty="0">
                <a:cs typeface="Arial" charset="0"/>
              </a:rPr>
              <a:t>Экспертно-консультационная поддержка реализации Федерального закона № 273-ФЗ</a:t>
            </a:r>
            <a:endParaRPr lang="en-US" altLang="ru-RU" sz="1600" b="1" dirty="0">
              <a:cs typeface="Arial" charset="0"/>
            </a:endParaRPr>
          </a:p>
        </p:txBody>
      </p:sp>
      <p:sp>
        <p:nvSpPr>
          <p:cNvPr id="74758" name="Прямоугольник 7"/>
          <p:cNvSpPr>
            <a:spLocks noChangeArrowheads="1"/>
          </p:cNvSpPr>
          <p:nvPr/>
        </p:nvSpPr>
        <p:spPr bwMode="auto">
          <a:xfrm>
            <a:off x="323850" y="1916832"/>
            <a:ext cx="8496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Calibri" pitchFamily="34" charset="0"/>
              </a:rPr>
              <a:t>Горячая линия НИУ ВШЭ для руководителей ОО: форум, </a:t>
            </a:r>
            <a:r>
              <a:rPr lang="en-US" altLang="ru-RU" dirty="0">
                <a:latin typeface="Calibri" pitchFamily="34" charset="0"/>
              </a:rPr>
              <a:t>e-mail</a:t>
            </a:r>
            <a:r>
              <a:rPr lang="ru-RU" altLang="ru-RU" dirty="0">
                <a:latin typeface="Calibri" pitchFamily="34" charset="0"/>
              </a:rPr>
              <a:t>, телефон / факс. </a:t>
            </a:r>
          </a:p>
          <a:p>
            <a:pPr algn="ctr" eaLnBrk="1" hangingPunct="1"/>
            <a:r>
              <a:rPr lang="ru-RU" altLang="ru-RU" dirty="0">
                <a:latin typeface="Calibri" pitchFamily="34" charset="0"/>
              </a:rPr>
              <a:t>Семинары и </a:t>
            </a:r>
            <a:r>
              <a:rPr lang="ru-RU" altLang="ru-RU" dirty="0" err="1">
                <a:latin typeface="Calibri" pitchFamily="34" charset="0"/>
              </a:rPr>
              <a:t>вебинары</a:t>
            </a:r>
            <a:r>
              <a:rPr lang="ru-RU" altLang="ru-RU" dirty="0">
                <a:latin typeface="Calibri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288" y="2563165"/>
            <a:ext cx="8424862" cy="158591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4760" name="Picture 2" descr="\\epsylon\^Группы маркетинга\^^Marketing-obrazovanie\лого для презентации\Emblema_MCFER_big_blu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2636912"/>
            <a:ext cx="1897062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1" name="Прямоугольник 11"/>
          <p:cNvSpPr>
            <a:spLocks noChangeArrowheads="1"/>
          </p:cNvSpPr>
          <p:nvPr/>
        </p:nvSpPr>
        <p:spPr bwMode="auto">
          <a:xfrm>
            <a:off x="2628106" y="2909412"/>
            <a:ext cx="60483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>
                <a:latin typeface="Calibri" pitchFamily="34" charset="0"/>
              </a:rPr>
              <a:t>Образование России: новое правовое регулирование</a:t>
            </a:r>
            <a:r>
              <a:rPr lang="en-US" altLang="ru-RU" dirty="0">
                <a:latin typeface="Calibri" pitchFamily="34" charset="0"/>
              </a:rPr>
              <a:t/>
            </a:r>
            <a:br>
              <a:rPr lang="en-US" altLang="ru-RU" dirty="0">
                <a:latin typeface="Calibri" pitchFamily="34" charset="0"/>
              </a:rPr>
            </a:br>
            <a:endParaRPr lang="ru-RU" altLang="ru-RU" sz="1000" dirty="0">
              <a:latin typeface="Calibri" pitchFamily="34" charset="0"/>
            </a:endParaRPr>
          </a:p>
          <a:p>
            <a:pPr eaLnBrk="1" hangingPunct="1"/>
            <a:r>
              <a:rPr lang="ru-RU" altLang="ru-RU" sz="1200" dirty="0">
                <a:latin typeface="Calibri" pitchFamily="34" charset="0"/>
              </a:rPr>
              <a:t>Портал предназначен для мониторинга результатов практической реализации нового закона об образовании, подзаконных нормативных правовых актов и учитывает мнение всех участников отношений в сфере образования</a:t>
            </a:r>
          </a:p>
        </p:txBody>
      </p:sp>
      <p:sp>
        <p:nvSpPr>
          <p:cNvPr id="74762" name="TextBox 12"/>
          <p:cNvSpPr txBox="1">
            <a:spLocks noChangeArrowheads="1"/>
          </p:cNvSpPr>
          <p:nvPr/>
        </p:nvSpPr>
        <p:spPr bwMode="auto">
          <a:xfrm>
            <a:off x="5938837" y="2563163"/>
            <a:ext cx="28813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ru-RU" u="sng" dirty="0" smtClean="0">
                <a:latin typeface="Calibri" pitchFamily="34" charset="0"/>
                <a:hlinkClick r:id="rId5"/>
              </a:rPr>
              <a:t>http://</a:t>
            </a:r>
            <a:r>
              <a:rPr lang="ru-RU" altLang="ru-RU" u="sng" dirty="0" smtClean="0">
                <a:latin typeface="Calibri" pitchFamily="34" charset="0"/>
                <a:hlinkClick r:id="rId5"/>
              </a:rPr>
              <a:t>об-</a:t>
            </a:r>
            <a:r>
              <a:rPr lang="ru-RU" altLang="ru-RU" u="sng" dirty="0" err="1" smtClean="0">
                <a:latin typeface="Calibri" pitchFamily="34" charset="0"/>
                <a:hlinkClick r:id="rId5"/>
              </a:rPr>
              <a:t>образовании.рф</a:t>
            </a:r>
            <a:endParaRPr lang="ru-RU" altLang="ru-RU" u="sng" dirty="0">
              <a:latin typeface="Calibri" pitchFamily="34" charset="0"/>
              <a:hlinkClick r:id="rId5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700337" y="3283843"/>
            <a:ext cx="59039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95288" y="4377879"/>
            <a:ext cx="8458298" cy="21602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13" name="Picture 2" descr="\\Dataserver\net\!Сайт_Макаренко\Фото\логотип\izisp-logonew-ru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930" y="4621525"/>
            <a:ext cx="1555503" cy="1793563"/>
          </a:xfrm>
          <a:prstGeom prst="rect">
            <a:avLst/>
          </a:prstGeom>
          <a:noFill/>
        </p:spPr>
      </p:pic>
      <p:sp>
        <p:nvSpPr>
          <p:cNvPr id="14" name="Заголовок 1"/>
          <p:cNvSpPr>
            <a:spLocks noGrp="1"/>
          </p:cNvSpPr>
          <p:nvPr/>
        </p:nvSpPr>
        <p:spPr>
          <a:xfrm>
            <a:off x="2156494" y="5013176"/>
            <a:ext cx="6984776" cy="72007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квалификации работников органов государственной власти субъектов Российской Федерации и органов местного самоуправления, осуществляющих управление в сфере образования, </a:t>
            </a: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программе «Реализация Федерального закона «Об образовании в Российской </a:t>
            </a:r>
            <a:r>
              <a:rPr lang="ru-RU" sz="12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Федерации»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осуществляющих управление в сфере образования, по программе «Реализация Федерального закона «Об образовании в Российской Федерации»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2"/>
          <p:cNvSpPr txBox="1">
            <a:spLocks/>
          </p:cNvSpPr>
          <p:nvPr/>
        </p:nvSpPr>
        <p:spPr>
          <a:xfrm>
            <a:off x="2178223" y="5805264"/>
            <a:ext cx="6641927" cy="609824"/>
          </a:xfrm>
          <a:prstGeom prst="rect">
            <a:avLst/>
          </a:prstGeom>
          <a:solidFill>
            <a:sysClr val="window" lastClr="FFFFFF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Портал предназначен для информационной поддержки слушателей программы повышения квалификации «Реализация Федерального закона «Об образовании в Российской Федерации»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00788" y="4418397"/>
            <a:ext cx="2303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http://obrzakon.ru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235993" y="5730973"/>
            <a:ext cx="6506370" cy="228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mtClean="0"/>
              <a:t>Обратите внимание, что:</a:t>
            </a:r>
          </a:p>
        </p:txBody>
      </p:sp>
      <p:pic>
        <p:nvPicPr>
          <p:cNvPr id="9219" name="Рисунок 4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1512888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5" descr="pic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15128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 descr="Рисунок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341438"/>
            <a:ext cx="7369175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979613" y="3357563"/>
            <a:ext cx="6718300" cy="935037"/>
          </a:xfrm>
        </p:spPr>
        <p:txBody>
          <a:bodyPr/>
          <a:lstStyle/>
          <a:p>
            <a:pPr algn="l" eaLnBrk="1" hangingPunct="1"/>
            <a:r>
              <a:rPr lang="ru-RU" altLang="ru-RU" sz="2800" b="1" smtClean="0"/>
              <a:t>Сохранится ли послевузовское</a:t>
            </a:r>
            <a:r>
              <a:rPr lang="en-US" altLang="ru-RU" sz="2800" b="1" smtClean="0"/>
              <a:t> </a:t>
            </a:r>
            <a:r>
              <a:rPr lang="ru-RU" altLang="ru-RU" sz="2800" b="1" smtClean="0"/>
              <a:t> образование (аспирантура)?</a:t>
            </a:r>
          </a:p>
        </p:txBody>
      </p:sp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2051050" y="4292600"/>
            <a:ext cx="67691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Уровень образования, который сейчас называется «послевузовским профессиональным образованием» трансформируется в третий уровень высшего образования: подготовка кадров высшей квалификации. К числу данных программ относятся программы подготовки научно-педагогических кадров в аспирантуре (адъюнктуре), программы ординатуры, программы ассистентуры-стажировки.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08175" y="404813"/>
            <a:ext cx="6696075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Становится ли дошкольное образование обязательным?</a:t>
            </a:r>
          </a:p>
        </p:txBody>
      </p:sp>
      <p:sp>
        <p:nvSpPr>
          <p:cNvPr id="10245" name="Прямоугольник 4"/>
          <p:cNvSpPr>
            <a:spLocks noChangeArrowheads="1"/>
          </p:cNvSpPr>
          <p:nvPr/>
        </p:nvSpPr>
        <p:spPr bwMode="auto">
          <a:xfrm>
            <a:off x="1979613" y="1557338"/>
            <a:ext cx="68405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Федеральный закон № 273-ФЗ закрепляет право граждан на получение дошкольного образования и государственные гарантии его предоставления. В отличие от начального общего, основного общего и среднего общего образования получение дошкольного образования не является обязательным и не устанавливается в качестве условия приема в начальную школу.</a:t>
            </a:r>
          </a:p>
        </p:txBody>
      </p:sp>
      <p:pic>
        <p:nvPicPr>
          <p:cNvPr id="10246" name="Рисунок 10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11" descr="znak-vopros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3357563"/>
            <a:ext cx="174942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2457</TotalTime>
  <Words>2186</Words>
  <Application>Microsoft Office PowerPoint</Application>
  <PresentationFormat>Экран (4:3)</PresentationFormat>
  <Paragraphs>225</Paragraphs>
  <Slides>72</Slides>
  <Notes>49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3" baseType="lpstr">
      <vt:lpstr>Тема Office</vt:lpstr>
      <vt:lpstr>Федеральный закон  «Об образовании в Российской Федерации»: основные изменения и новации</vt:lpstr>
      <vt:lpstr>Понятийный аппарат</vt:lpstr>
      <vt:lpstr>СИСТЕМА ОБРАЗОВАНИЯ</vt:lpstr>
      <vt:lpstr>Структура системы образования</vt:lpstr>
      <vt:lpstr>Виды образования</vt:lpstr>
      <vt:lpstr>Уровни общего образования</vt:lpstr>
      <vt:lpstr>Уровни профессионального образования</vt:lpstr>
      <vt:lpstr>Обратите внимание, что:</vt:lpstr>
      <vt:lpstr>Сохранится ли послевузовское  образование (аспирантура)?</vt:lpstr>
      <vt:lpstr>Слайд 10</vt:lpstr>
      <vt:lpstr>Слайд 11</vt:lpstr>
      <vt:lpstr>Слайд 12</vt:lpstr>
      <vt:lpstr>Слайд 13</vt:lpstr>
      <vt:lpstr>Примерные основные образовательные программы</vt:lpstr>
      <vt:lpstr>Примерные основные образовательные программы</vt:lpstr>
      <vt:lpstr>Новшества при реализации образовательных программ</vt:lpstr>
      <vt:lpstr>Формы получения образования и формы обучения</vt:lpstr>
      <vt:lpstr>Слайд 18</vt:lpstr>
      <vt:lpstr>Слайд 19</vt:lpstr>
      <vt:lpstr>Организации, осуществляющие образовательную деятельность</vt:lpstr>
      <vt:lpstr>Слайд 21</vt:lpstr>
      <vt:lpstr>Организации, осуществляющие образовательную деятельность</vt:lpstr>
      <vt:lpstr>Слайд 23</vt:lpstr>
      <vt:lpstr>Слайд 24</vt:lpstr>
      <vt:lpstr>Является ли детский дом по новому Федеральному закону «Об образовании в РФ» образовательной организацией? </vt:lpstr>
      <vt:lpstr>Образовательная деятельность индивидуальных предпринимателей</vt:lpstr>
      <vt:lpstr>Слайд 27</vt:lpstr>
      <vt:lpstr>Слайд 28</vt:lpstr>
      <vt:lpstr>Расширены требования к размещению информации на сайте образовательной организации</vt:lpstr>
      <vt:lpstr>УСТАВ и локальные акты</vt:lpstr>
      <vt:lpstr>Содержание устава</vt:lpstr>
      <vt:lpstr>Принятие устава</vt:lpstr>
      <vt:lpstr>Локальные акты</vt:lpstr>
      <vt:lpstr>финансирование</vt:lpstr>
      <vt:lpstr>Финансирование общего образования </vt:lpstr>
      <vt:lpstr>Расчет нормативов, критерии дифференциации </vt:lpstr>
      <vt:lpstr>Слайд 37</vt:lpstr>
      <vt:lpstr>Финансирование профессионального образования</vt:lpstr>
      <vt:lpstr>Финансирование частных организаций</vt:lpstr>
      <vt:lpstr>Финансирование частных организаций</vt:lpstr>
      <vt:lpstr>Иные услуги, оказываемые за счет соответствующих бюджетов</vt:lpstr>
      <vt:lpstr>Слайд 42</vt:lpstr>
      <vt:lpstr>Платные образовательные услуги</vt:lpstr>
      <vt:lpstr>Платные образовательные услуги</vt:lpstr>
      <vt:lpstr>Слайд 45</vt:lpstr>
      <vt:lpstr>Правовая регламентация организации и осуществления образовательной деятельности </vt:lpstr>
      <vt:lpstr>Лицензирование</vt:lpstr>
      <vt:lpstr>Государственная аккредитация</vt:lpstr>
      <vt:lpstr>Государственный контроль (надзор) в сфере образования</vt:lpstr>
      <vt:lpstr>Действия контрольно-надзорного органа в случае выявлений нарушений законодательства РФ об образовании (начало)</vt:lpstr>
      <vt:lpstr>Действия контрольно-надзорного органа в случае выявлений нарушений законодательства РФ об образовании (окончание)</vt:lpstr>
      <vt:lpstr>Действия контрольно-надзорного органа в случае выявлений нарушений требований ФГОС к результатам освоения основных образовательных программ (начало)</vt:lpstr>
      <vt:lpstr>Действия контрольно-надзорного органа в случае выявлений нарушений требований ФГОС к результатам освоения основных образовательных программ (окончание)</vt:lpstr>
      <vt:lpstr>обучающиеся</vt:lpstr>
      <vt:lpstr>Права обучающихся </vt:lpstr>
      <vt:lpstr>Гарантии завершения обучения по образовательной программе</vt:lpstr>
      <vt:lpstr>Психолого-педагогическая, медицинская и социальная помощь</vt:lpstr>
      <vt:lpstr>Функции Центра психолого-педагогической, медицинской и социальной помощи</vt:lpstr>
      <vt:lpstr>Дисциплинарная ответственность обучающихся </vt:lpstr>
      <vt:lpstr>Виды дисциплинарной ответственности обучающихся </vt:lpstr>
      <vt:lpstr>Порядок применения мер дисциплинарной ответственности обучающихся </vt:lpstr>
      <vt:lpstr>Отчисление как мера дисциплинарного взыскания </vt:lpstr>
      <vt:lpstr>Порядок отчисления обучающихся</vt:lpstr>
      <vt:lpstr>Слайд 64</vt:lpstr>
      <vt:lpstr>Педагогические работники</vt:lpstr>
      <vt:lpstr>Основные изменения</vt:lpstr>
      <vt:lpstr>Конфликт интересов педагогического работника</vt:lpstr>
      <vt:lpstr>Заработная плата</vt:lpstr>
      <vt:lpstr>Гарантии уровня заработной платы при расчете нормативов финансирования</vt:lpstr>
      <vt:lpstr>Педагогические работники </vt:lpstr>
      <vt:lpstr>Педагогические работники </vt:lpstr>
      <vt:lpstr>Слайд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Новеллы Федерального закона «Об образовании в Российской Федерации»</dc:title>
  <dc:creator>дом</dc:creator>
  <cp:lastModifiedBy>11</cp:lastModifiedBy>
  <cp:revision>269</cp:revision>
  <dcterms:modified xsi:type="dcterms:W3CDTF">2016-03-13T14:24:34Z</dcterms:modified>
</cp:coreProperties>
</file>